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7" r:id="rId3"/>
    <p:sldId id="258" r:id="rId4"/>
    <p:sldId id="263" r:id="rId5"/>
    <p:sldId id="259" r:id="rId6"/>
    <p:sldId id="274" r:id="rId7"/>
    <p:sldId id="256" r:id="rId8"/>
    <p:sldId id="275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08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4.3 Quick Graphs Using Intercepts</a:t>
            </a:r>
            <a:endParaRPr lang="en-US" sz="1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</a:t>
            </a:r>
            <a:endParaRPr lang="en-US" sz="120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65717-587B-4EAC-93FC-D442C2F0D6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F63E42-347D-47B4-82D9-B164165244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3831C-FAAD-4EBF-ADBC-263C75BDBFB7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pitchFamily="-84" charset="0"/>
              </a:rPr>
              <a:t>Graph on white boards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056FF-EBBB-4A05-884F-6C3C50B0E058}" type="slidenum">
              <a:rPr lang="en-US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pitchFamily="-84" charset="0"/>
              </a:rPr>
              <a:t>Graph on white boards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7D8BC-1A03-418E-8A18-BB15079F8A29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pitchFamily="-84" charset="0"/>
              </a:rPr>
              <a:t>x = 50. It represents the number of cars that must be washed if no trucks or vans are washed.  </a:t>
            </a:r>
          </a:p>
          <a:p>
            <a:pPr eaLnBrk="1" hangingPunct="1"/>
            <a:r>
              <a:rPr lang="en-US" smtClean="0">
                <a:latin typeface="Times" pitchFamily="-84" charset="0"/>
              </a:rPr>
              <a:t>Y=25  It represents the number of trucks or vans that must be washed if no cars are washed.  </a:t>
            </a:r>
          </a:p>
          <a:p>
            <a:pPr eaLnBrk="1" hangingPunct="1"/>
            <a:endParaRPr lang="en-US" smtClean="0">
              <a:latin typeface="Times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404EC-9B7D-499C-8CBD-1C35F9E02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AFB25-1102-4916-B4CE-A10B1B37B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3D864-7A48-4E4C-82A2-0CC595B96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91B0F-9A65-42DC-8A86-E7384EB7C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7DAD6-CCB4-41AF-8FBF-CC8853D8F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FD608-E666-4186-9EF7-2E1D6A90E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62086-DB7A-475C-847A-0512CAC231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2FB6A-FFF2-4FE1-8449-D6AD5CF8E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5E0BD-AF1D-48B6-BD0D-10B9CAD7E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0BC8C-2BFC-4AF4-910C-07942AA3F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5F346-D641-4B98-A196-B777F6121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11AD17-E160-4127-94B1-C4201F7A935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924800" cy="2590800"/>
          </a:xfrm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FF00"/>
                </a:solidFill>
                <a:latin typeface="Papyrus" pitchFamily="66" charset="0"/>
              </a:rPr>
              <a:t>Using Intercepts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19400"/>
            <a:ext cx="6553200" cy="35814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latin typeface="Papyrus" pitchFamily="66" charset="0"/>
              </a:rPr>
              <a:t>Objective</a:t>
            </a:r>
            <a:r>
              <a:rPr lang="en-US" sz="4400" smtClean="0">
                <a:latin typeface="Papyrus" pitchFamily="66" charset="0"/>
              </a:rPr>
              <a:t>: I can and I will define and find intercepts. </a:t>
            </a:r>
            <a:endParaRPr lang="en-US" sz="2800" b="1" u="sng" smtClean="0"/>
          </a:p>
          <a:p>
            <a:pPr eaLnBrk="1" hangingPunct="1"/>
            <a:endParaRPr lang="en-US" sz="1800" smtClean="0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3830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latin typeface="Times New Roman" pitchFamily="18" charset="0"/>
              </a:rPr>
              <a:t>Finding Intercepts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13100" y="2436813"/>
            <a:ext cx="5197475" cy="4116387"/>
            <a:chOff x="2016" y="1535"/>
            <a:chExt cx="3274" cy="2593"/>
          </a:xfrm>
        </p:grpSpPr>
        <p:sp>
          <p:nvSpPr>
            <p:cNvPr id="16396" name="Line 4"/>
            <p:cNvSpPr>
              <a:spLocks noChangeShapeType="1"/>
            </p:cNvSpPr>
            <p:nvPr/>
          </p:nvSpPr>
          <p:spPr bwMode="auto">
            <a:xfrm>
              <a:off x="2400" y="1616"/>
              <a:ext cx="2832" cy="25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Line 6"/>
            <p:cNvSpPr>
              <a:spLocks noChangeShapeType="1"/>
            </p:cNvSpPr>
            <p:nvPr/>
          </p:nvSpPr>
          <p:spPr bwMode="auto">
            <a:xfrm>
              <a:off x="2016" y="3495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7"/>
            <p:cNvSpPr>
              <a:spLocks noChangeShapeType="1"/>
            </p:cNvSpPr>
            <p:nvPr/>
          </p:nvSpPr>
          <p:spPr bwMode="auto">
            <a:xfrm>
              <a:off x="3168" y="3437"/>
              <a:ext cx="0" cy="1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Line 8"/>
            <p:cNvSpPr>
              <a:spLocks noChangeShapeType="1"/>
            </p:cNvSpPr>
            <p:nvPr/>
          </p:nvSpPr>
          <p:spPr bwMode="auto">
            <a:xfrm>
              <a:off x="3504" y="3437"/>
              <a:ext cx="0" cy="1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Line 9"/>
            <p:cNvSpPr>
              <a:spLocks noChangeShapeType="1"/>
            </p:cNvSpPr>
            <p:nvPr/>
          </p:nvSpPr>
          <p:spPr bwMode="auto">
            <a:xfrm>
              <a:off x="3840" y="3437"/>
              <a:ext cx="0" cy="1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10"/>
            <p:cNvSpPr>
              <a:spLocks noChangeShapeType="1"/>
            </p:cNvSpPr>
            <p:nvPr/>
          </p:nvSpPr>
          <p:spPr bwMode="auto">
            <a:xfrm>
              <a:off x="4176" y="3437"/>
              <a:ext cx="0" cy="1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Line 11"/>
            <p:cNvSpPr>
              <a:spLocks noChangeShapeType="1"/>
            </p:cNvSpPr>
            <p:nvPr/>
          </p:nvSpPr>
          <p:spPr bwMode="auto">
            <a:xfrm>
              <a:off x="4512" y="3437"/>
              <a:ext cx="0" cy="1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Line 12"/>
            <p:cNvSpPr>
              <a:spLocks noChangeShapeType="1"/>
            </p:cNvSpPr>
            <p:nvPr/>
          </p:nvSpPr>
          <p:spPr bwMode="auto">
            <a:xfrm>
              <a:off x="4848" y="3437"/>
              <a:ext cx="0" cy="1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Line 13"/>
            <p:cNvSpPr>
              <a:spLocks noChangeShapeType="1"/>
            </p:cNvSpPr>
            <p:nvPr/>
          </p:nvSpPr>
          <p:spPr bwMode="auto">
            <a:xfrm>
              <a:off x="2544" y="3437"/>
              <a:ext cx="0" cy="1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Line 14"/>
            <p:cNvSpPr>
              <a:spLocks noChangeShapeType="1"/>
            </p:cNvSpPr>
            <p:nvPr/>
          </p:nvSpPr>
          <p:spPr bwMode="auto">
            <a:xfrm>
              <a:off x="2208" y="3437"/>
              <a:ext cx="0" cy="1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2850" y="1680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2775" y="3197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17"/>
            <p:cNvSpPr>
              <a:spLocks noChangeShapeType="1"/>
            </p:cNvSpPr>
            <p:nvPr/>
          </p:nvSpPr>
          <p:spPr bwMode="auto">
            <a:xfrm>
              <a:off x="2778" y="259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Line 18"/>
            <p:cNvSpPr>
              <a:spLocks noChangeShapeType="1"/>
            </p:cNvSpPr>
            <p:nvPr/>
          </p:nvSpPr>
          <p:spPr bwMode="auto">
            <a:xfrm>
              <a:off x="2778" y="2304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19"/>
            <p:cNvSpPr>
              <a:spLocks noChangeShapeType="1"/>
            </p:cNvSpPr>
            <p:nvPr/>
          </p:nvSpPr>
          <p:spPr bwMode="auto">
            <a:xfrm>
              <a:off x="2778" y="2016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Line 20"/>
            <p:cNvSpPr>
              <a:spLocks noChangeShapeType="1"/>
            </p:cNvSpPr>
            <p:nvPr/>
          </p:nvSpPr>
          <p:spPr bwMode="auto">
            <a:xfrm>
              <a:off x="2778" y="1776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21"/>
            <p:cNvSpPr>
              <a:spLocks noChangeShapeType="1"/>
            </p:cNvSpPr>
            <p:nvPr/>
          </p:nvSpPr>
          <p:spPr bwMode="auto">
            <a:xfrm>
              <a:off x="2775" y="2880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Line 22"/>
            <p:cNvSpPr>
              <a:spLocks noChangeShapeType="1"/>
            </p:cNvSpPr>
            <p:nvPr/>
          </p:nvSpPr>
          <p:spPr bwMode="auto">
            <a:xfrm>
              <a:off x="2784" y="379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Text Box 23"/>
            <p:cNvSpPr txBox="1">
              <a:spLocks noChangeArrowheads="1"/>
            </p:cNvSpPr>
            <p:nvPr/>
          </p:nvSpPr>
          <p:spPr bwMode="auto">
            <a:xfrm>
              <a:off x="5030" y="3359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6415" name="Text Box 24"/>
            <p:cNvSpPr txBox="1">
              <a:spLocks noChangeArrowheads="1"/>
            </p:cNvSpPr>
            <p:nvPr/>
          </p:nvSpPr>
          <p:spPr bwMode="auto">
            <a:xfrm>
              <a:off x="2956" y="1535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Times New Roman" pitchFamily="18" charset="0"/>
                </a:rPr>
                <a:t>y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6416" name="Oval 25"/>
            <p:cNvSpPr>
              <a:spLocks noChangeArrowheads="1"/>
            </p:cNvSpPr>
            <p:nvPr/>
          </p:nvSpPr>
          <p:spPr bwMode="auto">
            <a:xfrm>
              <a:off x="2533" y="1728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Oval 26"/>
            <p:cNvSpPr>
              <a:spLocks noChangeArrowheads="1"/>
            </p:cNvSpPr>
            <p:nvPr/>
          </p:nvSpPr>
          <p:spPr bwMode="auto">
            <a:xfrm>
              <a:off x="2809" y="1968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Oval 27"/>
            <p:cNvSpPr>
              <a:spLocks noChangeArrowheads="1"/>
            </p:cNvSpPr>
            <p:nvPr/>
          </p:nvSpPr>
          <p:spPr bwMode="auto">
            <a:xfrm>
              <a:off x="3128" y="2256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Oval 28"/>
            <p:cNvSpPr>
              <a:spLocks noChangeArrowheads="1"/>
            </p:cNvSpPr>
            <p:nvPr/>
          </p:nvSpPr>
          <p:spPr bwMode="auto">
            <a:xfrm>
              <a:off x="3456" y="2552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Oval 29"/>
            <p:cNvSpPr>
              <a:spLocks noChangeArrowheads="1"/>
            </p:cNvSpPr>
            <p:nvPr/>
          </p:nvSpPr>
          <p:spPr bwMode="auto">
            <a:xfrm>
              <a:off x="3792" y="28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Oval 30"/>
            <p:cNvSpPr>
              <a:spLocks noChangeArrowheads="1"/>
            </p:cNvSpPr>
            <p:nvPr/>
          </p:nvSpPr>
          <p:spPr bwMode="auto">
            <a:xfrm>
              <a:off x="4128" y="3152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Oval 31"/>
            <p:cNvSpPr>
              <a:spLocks noChangeArrowheads="1"/>
            </p:cNvSpPr>
            <p:nvPr/>
          </p:nvSpPr>
          <p:spPr bwMode="auto">
            <a:xfrm>
              <a:off x="4472" y="3448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Oval 32"/>
            <p:cNvSpPr>
              <a:spLocks noChangeArrowheads="1"/>
            </p:cNvSpPr>
            <p:nvPr/>
          </p:nvSpPr>
          <p:spPr bwMode="auto">
            <a:xfrm>
              <a:off x="4800" y="374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Text Box 33"/>
            <p:cNvSpPr txBox="1">
              <a:spLocks noChangeArrowheads="1"/>
            </p:cNvSpPr>
            <p:nvPr/>
          </p:nvSpPr>
          <p:spPr bwMode="auto">
            <a:xfrm>
              <a:off x="3648" y="1969"/>
              <a:ext cx="134" cy="383"/>
            </a:xfrm>
            <a:prstGeom prst="rect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3200">
                <a:latin typeface="Times New Roman" pitchFamily="18" charset="0"/>
              </a:endParaRPr>
            </a:p>
          </p:txBody>
        </p:sp>
      </p:grp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25450" y="2362200"/>
            <a:ext cx="216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>
                <a:latin typeface="Times New Roman" pitchFamily="18" charset="0"/>
              </a:rPr>
              <a:t>x-intercept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806450" y="3016250"/>
            <a:ext cx="117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(5, 0)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425450" y="3886200"/>
            <a:ext cx="216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>
                <a:latin typeface="Times New Roman" pitchFamily="18" charset="0"/>
              </a:rPr>
              <a:t>y-intercept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806450" y="4540250"/>
            <a:ext cx="117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(0, 5)</a:t>
            </a:r>
          </a:p>
        </p:txBody>
      </p:sp>
      <p:sp>
        <p:nvSpPr>
          <p:cNvPr id="16391" name="Rectangle 38"/>
          <p:cNvSpPr>
            <a:spLocks noChangeArrowheads="1"/>
          </p:cNvSpPr>
          <p:nvPr/>
        </p:nvSpPr>
        <p:spPr bwMode="auto">
          <a:xfrm>
            <a:off x="5638800" y="3048000"/>
            <a:ext cx="609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04800" y="1371600"/>
            <a:ext cx="1944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y-intercept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2286000" y="1371600"/>
            <a:ext cx="5894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 where the line crosses the y-axis</a:t>
            </a:r>
          </a:p>
        </p:txBody>
      </p:sp>
      <p:sp>
        <p:nvSpPr>
          <p:cNvPr id="16394" name="Text Box 6"/>
          <p:cNvSpPr txBox="1">
            <a:spLocks noChangeArrowheads="1"/>
          </p:cNvSpPr>
          <p:nvPr/>
        </p:nvSpPr>
        <p:spPr bwMode="auto">
          <a:xfrm>
            <a:off x="2286000" y="762000"/>
            <a:ext cx="5894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 where the line crosses the x-axis</a:t>
            </a:r>
          </a:p>
        </p:txBody>
      </p:sp>
      <p:sp>
        <p:nvSpPr>
          <p:cNvPr id="16395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1944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x-intercept</a:t>
            </a:r>
          </a:p>
        </p:txBody>
      </p:sp>
      <p:pic>
        <p:nvPicPr>
          <p:cNvPr id="42" name="Picture 41" descr="tmp43B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6" grpId="0" autoUpdateAnimBg="0"/>
      <p:bldP spid="3107" grpId="0" autoUpdateAnimBg="0"/>
      <p:bldP spid="3108" grpId="0" autoUpdateAnimBg="0"/>
      <p:bldP spid="31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05338" y="4895850"/>
            <a:ext cx="1200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2      2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447800" y="3429000"/>
            <a:ext cx="1524000" cy="2971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3425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</a:rPr>
              <a:t>Finding Intercepts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2736850" y="36576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1441450" y="50419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355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117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498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1593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630488" y="5410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630488" y="4267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620963" y="3886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622550" y="4648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2630488" y="5791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879850" y="49069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x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425700" y="32766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y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3879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1974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2638425" y="6172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838200" y="1066800"/>
            <a:ext cx="1866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91919"/>
                </a:solidFill>
                <a:latin typeface="Times New Roman" pitchFamily="18" charset="0"/>
              </a:rPr>
              <a:t>y </a:t>
            </a:r>
            <a:r>
              <a:rPr lang="en-US" sz="3200" b="1">
                <a:solidFill>
                  <a:srgbClr val="191919"/>
                </a:solidFill>
                <a:latin typeface="Times New Roman" pitchFamily="18" charset="0"/>
              </a:rPr>
              <a:t>=</a:t>
            </a:r>
            <a:r>
              <a:rPr lang="en-US" sz="3200">
                <a:solidFill>
                  <a:srgbClr val="191919"/>
                </a:solidFill>
                <a:latin typeface="Times New Roman" pitchFamily="18" charset="0"/>
              </a:rPr>
              <a:t> 2x </a:t>
            </a:r>
            <a:r>
              <a:rPr lang="en-US" sz="3200" b="1">
                <a:solidFill>
                  <a:srgbClr val="191919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191919"/>
                </a:solidFill>
                <a:latin typeface="Times New Roman" pitchFamily="18" charset="0"/>
              </a:rPr>
              <a:t> 3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762000" y="33528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381000" y="3657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81000" y="31384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x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857250" y="31384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y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04800" y="3394075"/>
            <a:ext cx="6096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-3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0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2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822325" y="36988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-3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825500" y="41275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-1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882650" y="454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882650" y="497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3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882650" y="538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5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882650" y="581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7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1549400" y="6118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1930400" y="5356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2308225" y="4597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2679700" y="3835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608513" y="2000250"/>
            <a:ext cx="1944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191919"/>
                </a:solidFill>
                <a:latin typeface="Times New Roman" pitchFamily="18" charset="0"/>
              </a:rPr>
              <a:t>x-intercept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858000" y="2011363"/>
            <a:ext cx="1944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191919"/>
                </a:solidFill>
                <a:latin typeface="Times New Roman" pitchFamily="18" charset="0"/>
              </a:rPr>
              <a:t>y-intercept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4608513" y="2533650"/>
            <a:ext cx="1889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Times New Roman" pitchFamily="18" charset="0"/>
              </a:rPr>
              <a:t>(set y = 0)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4646613" y="3078163"/>
            <a:ext cx="1866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y </a:t>
            </a:r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2x </a:t>
            </a:r>
            <a:r>
              <a:rPr lang="en-US" sz="3200" b="1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 3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4646613" y="3611563"/>
            <a:ext cx="1866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0 </a:t>
            </a:r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2x </a:t>
            </a:r>
            <a:r>
              <a:rPr lang="en-US" sz="3200" b="1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 3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4267200" y="40386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</a:rPr>
              <a:t>0-3 </a:t>
            </a:r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2x </a:t>
            </a:r>
            <a:r>
              <a:rPr lang="en-US" sz="3200" b="1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 3-3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514850" y="4432300"/>
            <a:ext cx="1363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-3 </a:t>
            </a:r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2x</a:t>
            </a:r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4608513" y="4953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5370513" y="4953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4" name="Object 1024"/>
          <p:cNvGraphicFramePr>
            <a:graphicFrameLocks noChangeAspect="1"/>
          </p:cNvGraphicFramePr>
          <p:nvPr/>
        </p:nvGraphicFramePr>
        <p:xfrm>
          <a:off x="4876800" y="5410200"/>
          <a:ext cx="1295400" cy="1028700"/>
        </p:xfrm>
        <a:graphic>
          <a:graphicData uri="http://schemas.openxmlformats.org/presentationml/2006/ole">
            <p:oleObj spid="_x0000_s17453" name="Worksheet Builder Equation" r:id="rId3" imgW="484560" imgH="383760" progId="Equation">
              <p:embed/>
            </p:oleObj>
          </a:graphicData>
        </a:graphic>
      </p:graphicFrame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6881813" y="2533650"/>
            <a:ext cx="1849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(set x </a:t>
            </a:r>
            <a:r>
              <a:rPr lang="en-US" sz="3200" b="1">
                <a:solidFill>
                  <a:srgbClr val="FFFF00"/>
                </a:solidFill>
                <a:latin typeface="Times New Roman" pitchFamily="18" charset="0"/>
              </a:rPr>
              <a:t>=</a:t>
            </a:r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 0)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919913" y="3078163"/>
            <a:ext cx="1866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y </a:t>
            </a:r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2x </a:t>
            </a:r>
            <a:r>
              <a:rPr lang="en-US" sz="3200" b="1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 3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934200" y="3611563"/>
            <a:ext cx="2136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y </a:t>
            </a:r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2(0) </a:t>
            </a:r>
            <a:r>
              <a:rPr lang="en-US" sz="3200" b="1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 3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7391400" y="4286250"/>
            <a:ext cx="1025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91919"/>
                </a:solidFill>
                <a:latin typeface="Times New Roman" pitchFamily="18" charset="0"/>
              </a:rPr>
              <a:t>y </a:t>
            </a:r>
            <a:r>
              <a:rPr lang="en-US" sz="3200" b="1">
                <a:solidFill>
                  <a:srgbClr val="191919"/>
                </a:solidFill>
                <a:latin typeface="Times New Roman" pitchFamily="18" charset="0"/>
              </a:rPr>
              <a:t>=</a:t>
            </a:r>
            <a:r>
              <a:rPr lang="en-US" sz="3200">
                <a:solidFill>
                  <a:srgbClr val="191919"/>
                </a:solidFill>
                <a:latin typeface="Times New Roman" pitchFamily="18" charset="0"/>
              </a:rPr>
              <a:t> 3</a:t>
            </a:r>
          </a:p>
        </p:txBody>
      </p:sp>
      <p:sp>
        <p:nvSpPr>
          <p:cNvPr id="4153" name="Oval 57"/>
          <p:cNvSpPr>
            <a:spLocks noChangeArrowheads="1"/>
          </p:cNvSpPr>
          <p:nvPr/>
        </p:nvSpPr>
        <p:spPr bwMode="auto">
          <a:xfrm>
            <a:off x="4724400" y="5410200"/>
            <a:ext cx="18288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7239000" y="4343400"/>
            <a:ext cx="12954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3" name="Picture 52" descr="tmp43B.tmp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utoUpdateAnimBg="0"/>
      <p:bldP spid="4118" grpId="0" autoUpdateAnimBg="0"/>
      <p:bldP spid="4119" grpId="0" animBg="1"/>
      <p:bldP spid="4120" grpId="0" animBg="1"/>
      <p:bldP spid="4121" grpId="0" animBg="1"/>
      <p:bldP spid="4122" grpId="0" autoUpdateAnimBg="0"/>
      <p:bldP spid="4123" grpId="0" animBg="1"/>
      <p:bldP spid="4124" grpId="0" animBg="1"/>
      <p:bldP spid="4125" grpId="0" autoUpdateAnimBg="0"/>
      <p:bldP spid="4126" grpId="0" autoUpdateAnimBg="0"/>
      <p:bldP spid="4127" grpId="0" autoUpdateAnimBg="0"/>
      <p:bldP spid="4128" grpId="0" autoUpdateAnimBg="0"/>
      <p:bldP spid="4129" grpId="0" autoUpdateAnimBg="0"/>
      <p:bldP spid="4130" grpId="0" autoUpdateAnimBg="0"/>
      <p:bldP spid="4131" grpId="0" autoUpdateAnimBg="0"/>
      <p:bldP spid="4132" grpId="0" autoUpdateAnimBg="0"/>
      <p:bldP spid="4133" grpId="0" autoUpdateAnimBg="0"/>
      <p:bldP spid="4134" grpId="0" animBg="1"/>
      <p:bldP spid="4135" grpId="0" animBg="1"/>
      <p:bldP spid="4136" grpId="0" animBg="1"/>
      <p:bldP spid="4137" grpId="0" animBg="1"/>
      <p:bldP spid="4138" grpId="0" autoUpdateAnimBg="0"/>
      <p:bldP spid="4139" grpId="0" autoUpdateAnimBg="0"/>
      <p:bldP spid="4140" grpId="0" autoUpdateAnimBg="0"/>
      <p:bldP spid="4141" grpId="0" autoUpdateAnimBg="0"/>
      <p:bldP spid="4142" grpId="0" autoUpdateAnimBg="0"/>
      <p:bldP spid="4143" grpId="0" autoUpdateAnimBg="0"/>
      <p:bldP spid="4145" grpId="0" autoUpdateAnimBg="0"/>
      <p:bldP spid="4146" grpId="0" animBg="1"/>
      <p:bldP spid="4147" grpId="0" animBg="1"/>
      <p:bldP spid="4149" grpId="0" autoUpdateAnimBg="0"/>
      <p:bldP spid="4150" grpId="0" autoUpdateAnimBg="0"/>
      <p:bldP spid="4151" grpId="0" autoUpdateAnimBg="0"/>
      <p:bldP spid="4152" grpId="0" autoUpdateAnimBg="0"/>
      <p:bldP spid="4153" grpId="0" animBg="1"/>
      <p:bldP spid="4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030"/>
          <p:cNvSpPr txBox="1">
            <a:spLocks noChangeArrowheads="1"/>
          </p:cNvSpPr>
          <p:nvPr/>
        </p:nvSpPr>
        <p:spPr bwMode="auto">
          <a:xfrm>
            <a:off x="152400" y="0"/>
            <a:ext cx="8777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latin typeface="Times New Roman" pitchFamily="18" charset="0"/>
              </a:rPr>
              <a:t>Graph using the x-intercept and y-intercept</a:t>
            </a:r>
          </a:p>
        </p:txBody>
      </p:sp>
      <p:sp>
        <p:nvSpPr>
          <p:cNvPr id="18434" name="Text Box 1031"/>
          <p:cNvSpPr txBox="1">
            <a:spLocks noChangeArrowheads="1"/>
          </p:cNvSpPr>
          <p:nvPr/>
        </p:nvSpPr>
        <p:spPr bwMode="auto">
          <a:xfrm>
            <a:off x="304800" y="762000"/>
            <a:ext cx="3576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pitchFamily="18" charset="0"/>
              </a:rPr>
              <a:t>Ex. 1)  </a:t>
            </a:r>
            <a:r>
              <a:rPr lang="en-US" sz="3600">
                <a:latin typeface="Times New Roman" pitchFamily="18" charset="0"/>
              </a:rPr>
              <a:t>2x </a:t>
            </a:r>
            <a:r>
              <a:rPr lang="en-US" sz="3600" b="1">
                <a:latin typeface="Times New Roman" pitchFamily="18" charset="0"/>
              </a:rPr>
              <a:t>-</a:t>
            </a:r>
            <a:r>
              <a:rPr lang="en-US" sz="3600">
                <a:latin typeface="Times New Roman" pitchFamily="18" charset="0"/>
              </a:rPr>
              <a:t> 3y </a:t>
            </a:r>
            <a:r>
              <a:rPr lang="en-US" sz="3600" b="1">
                <a:latin typeface="Times New Roman" pitchFamily="18" charset="0"/>
              </a:rPr>
              <a:t>=</a:t>
            </a:r>
            <a:r>
              <a:rPr lang="en-US" sz="3600">
                <a:latin typeface="Times New Roman" pitchFamily="18" charset="0"/>
              </a:rPr>
              <a:t> 8</a:t>
            </a:r>
          </a:p>
        </p:txBody>
      </p:sp>
      <p:sp>
        <p:nvSpPr>
          <p:cNvPr id="18435" name="Line 1045"/>
          <p:cNvSpPr>
            <a:spLocks noChangeShapeType="1"/>
          </p:cNvSpPr>
          <p:nvPr/>
        </p:nvSpPr>
        <p:spPr bwMode="auto">
          <a:xfrm>
            <a:off x="4800600" y="3810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1046"/>
          <p:cNvSpPr txBox="1">
            <a:spLocks noChangeArrowheads="1"/>
          </p:cNvSpPr>
          <p:nvPr/>
        </p:nvSpPr>
        <p:spPr bwMode="auto">
          <a:xfrm>
            <a:off x="8705850" y="3657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x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437" name="Text Box 1047"/>
          <p:cNvSpPr txBox="1">
            <a:spLocks noChangeArrowheads="1"/>
          </p:cNvSpPr>
          <p:nvPr/>
        </p:nvSpPr>
        <p:spPr bwMode="auto">
          <a:xfrm>
            <a:off x="6419850" y="1676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y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438" name="Line 1048"/>
          <p:cNvSpPr>
            <a:spLocks noChangeShapeType="1"/>
          </p:cNvSpPr>
          <p:nvPr/>
        </p:nvSpPr>
        <p:spPr bwMode="auto">
          <a:xfrm>
            <a:off x="7170738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1049"/>
          <p:cNvSpPr>
            <a:spLocks noChangeShapeType="1"/>
          </p:cNvSpPr>
          <p:nvPr/>
        </p:nvSpPr>
        <p:spPr bwMode="auto">
          <a:xfrm>
            <a:off x="6740525" y="3438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1050"/>
          <p:cNvSpPr>
            <a:spLocks noChangeShapeType="1"/>
          </p:cNvSpPr>
          <p:nvPr/>
        </p:nvSpPr>
        <p:spPr bwMode="auto">
          <a:xfrm>
            <a:off x="753586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1051"/>
          <p:cNvSpPr>
            <a:spLocks noChangeShapeType="1"/>
          </p:cNvSpPr>
          <p:nvPr/>
        </p:nvSpPr>
        <p:spPr bwMode="auto">
          <a:xfrm>
            <a:off x="790257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52"/>
          <p:cNvSpPr>
            <a:spLocks noChangeShapeType="1"/>
          </p:cNvSpPr>
          <p:nvPr/>
        </p:nvSpPr>
        <p:spPr bwMode="auto">
          <a:xfrm>
            <a:off x="82645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053"/>
          <p:cNvSpPr>
            <a:spLocks noChangeShapeType="1"/>
          </p:cNvSpPr>
          <p:nvPr/>
        </p:nvSpPr>
        <p:spPr bwMode="auto">
          <a:xfrm>
            <a:off x="86328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056"/>
          <p:cNvSpPr>
            <a:spLocks noChangeShapeType="1"/>
          </p:cNvSpPr>
          <p:nvPr/>
        </p:nvSpPr>
        <p:spPr bwMode="auto">
          <a:xfrm>
            <a:off x="570071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057"/>
          <p:cNvSpPr>
            <a:spLocks noChangeShapeType="1"/>
          </p:cNvSpPr>
          <p:nvPr/>
        </p:nvSpPr>
        <p:spPr bwMode="auto">
          <a:xfrm>
            <a:off x="606901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058"/>
          <p:cNvSpPr>
            <a:spLocks noChangeShapeType="1"/>
          </p:cNvSpPr>
          <p:nvPr/>
        </p:nvSpPr>
        <p:spPr bwMode="auto">
          <a:xfrm>
            <a:off x="64357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059"/>
          <p:cNvSpPr>
            <a:spLocks noChangeShapeType="1"/>
          </p:cNvSpPr>
          <p:nvPr/>
        </p:nvSpPr>
        <p:spPr bwMode="auto">
          <a:xfrm>
            <a:off x="6740525" y="3057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060"/>
          <p:cNvSpPr>
            <a:spLocks noChangeShapeType="1"/>
          </p:cNvSpPr>
          <p:nvPr/>
        </p:nvSpPr>
        <p:spPr bwMode="auto">
          <a:xfrm>
            <a:off x="6740525" y="2676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1061"/>
          <p:cNvSpPr>
            <a:spLocks noChangeShapeType="1"/>
          </p:cNvSpPr>
          <p:nvPr/>
        </p:nvSpPr>
        <p:spPr bwMode="auto">
          <a:xfrm>
            <a:off x="6740525" y="229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1062"/>
          <p:cNvSpPr>
            <a:spLocks noChangeShapeType="1"/>
          </p:cNvSpPr>
          <p:nvPr/>
        </p:nvSpPr>
        <p:spPr bwMode="auto">
          <a:xfrm flipH="1">
            <a:off x="6807200" y="20574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1063"/>
          <p:cNvSpPr>
            <a:spLocks noChangeShapeType="1"/>
          </p:cNvSpPr>
          <p:nvPr/>
        </p:nvSpPr>
        <p:spPr bwMode="auto">
          <a:xfrm>
            <a:off x="6740525" y="5343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1064"/>
          <p:cNvSpPr>
            <a:spLocks noChangeShapeType="1"/>
          </p:cNvSpPr>
          <p:nvPr/>
        </p:nvSpPr>
        <p:spPr bwMode="auto">
          <a:xfrm>
            <a:off x="6740525" y="4962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1065"/>
          <p:cNvSpPr>
            <a:spLocks noChangeShapeType="1"/>
          </p:cNvSpPr>
          <p:nvPr/>
        </p:nvSpPr>
        <p:spPr bwMode="auto">
          <a:xfrm>
            <a:off x="6740525" y="4200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1066"/>
          <p:cNvSpPr>
            <a:spLocks noChangeShapeType="1"/>
          </p:cNvSpPr>
          <p:nvPr/>
        </p:nvSpPr>
        <p:spPr bwMode="auto">
          <a:xfrm>
            <a:off x="6740525" y="4581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" name="Picture 23" descr="tmp43B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6438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</a:rPr>
              <a:t>Find the x-intercept and y-intercept</a:t>
            </a:r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3297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Ex. 2)  </a:t>
            </a:r>
            <a:r>
              <a:rPr lang="en-US" sz="3200">
                <a:latin typeface="Times New Roman" pitchFamily="18" charset="0"/>
              </a:rPr>
              <a:t>4x </a:t>
            </a:r>
            <a:r>
              <a:rPr lang="en-US" sz="3200" b="1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 2y </a:t>
            </a:r>
            <a:r>
              <a:rPr lang="en-US" sz="3200" b="1">
                <a:latin typeface="Times New Roman" pitchFamily="18" charset="0"/>
              </a:rPr>
              <a:t>=</a:t>
            </a:r>
            <a:r>
              <a:rPr lang="en-US" sz="3200">
                <a:latin typeface="Times New Roman" pitchFamily="18" charset="0"/>
              </a:rPr>
              <a:t> 6</a:t>
            </a:r>
          </a:p>
        </p:txBody>
      </p:sp>
      <p:pic>
        <p:nvPicPr>
          <p:cNvPr id="4" name="Picture 3" descr="tmp43B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6438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Times New Roman" pitchFamily="18" charset="0"/>
              </a:rPr>
              <a:t>Find the x-intercept and y-intercept</a:t>
            </a: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32654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Ex. 3)  </a:t>
            </a:r>
            <a:r>
              <a:rPr lang="en-US" sz="3200" u="sng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y = 4 – </a:t>
            </a:r>
            <a:r>
              <a:rPr lang="en-US" sz="3200" u="sng"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x</a:t>
            </a:r>
          </a:p>
          <a:p>
            <a:r>
              <a:rPr lang="en-US" sz="3200">
                <a:latin typeface="Times New Roman" pitchFamily="18" charset="0"/>
              </a:rPr>
              <a:t>            3            2</a:t>
            </a:r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3970338" y="1371600"/>
            <a:ext cx="5173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Put in standard form (Ax + By = C) </a:t>
            </a:r>
            <a:endParaRPr lang="en-US" b="1">
              <a:solidFill>
                <a:srgbClr val="FFFF00"/>
              </a:solidFill>
            </a:endParaRPr>
          </a:p>
        </p:txBody>
      </p:sp>
      <p:pic>
        <p:nvPicPr>
          <p:cNvPr id="5" name="Picture 4" descr="tmp43B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153988" y="150813"/>
            <a:ext cx="87614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The National Junior Honor Society is having a car wash to raise money for West Valley Middle School.  They charge $5 for cars and $10 for trucks and vans.  They hope to raise at least $250.    Let x = the number of cars and y = the number of trucks and vans. Find the x &amp; y intercepts.  Graph the function.</a:t>
            </a:r>
          </a:p>
        </p:txBody>
      </p:sp>
      <p:graphicFrame>
        <p:nvGraphicFramePr>
          <p:cNvPr id="23554" name="Object 1024"/>
          <p:cNvGraphicFramePr>
            <a:graphicFrameLocks noChangeAspect="1"/>
          </p:cNvGraphicFramePr>
          <p:nvPr/>
        </p:nvGraphicFramePr>
        <p:xfrm>
          <a:off x="457200" y="2133600"/>
          <a:ext cx="2854325" cy="601663"/>
        </p:xfrm>
        <a:graphic>
          <a:graphicData uri="http://schemas.openxmlformats.org/presentationml/2006/ole">
            <p:oleObj spid="_x0000_s23554" name="Equation" r:id="rId4" imgW="950760" imgH="191880" progId="">
              <p:embed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95800" y="39497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-50 -40 -30 -20 -10   0 10 20  30  40  50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39624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 flipH="1">
            <a:off x="6654800" y="22098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134100" y="2298700"/>
            <a:ext cx="609600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40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30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20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10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-10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-20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-30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-40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304800" y="2743200"/>
            <a:ext cx="342423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does the x-intercept </a:t>
            </a:r>
          </a:p>
          <a:p>
            <a:r>
              <a:rPr lang="en-US"/>
              <a:t>represent in this situation?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What does the y-intercept</a:t>
            </a:r>
          </a:p>
          <a:p>
            <a:r>
              <a:rPr lang="en-US"/>
              <a:t>represent in this situation?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924800" cy="2590800"/>
          </a:xfrm>
        </p:spPr>
        <p:txBody>
          <a:bodyPr/>
          <a:lstStyle/>
          <a:p>
            <a:pPr eaLnBrk="1" hangingPunct="1"/>
            <a:r>
              <a:rPr lang="en-US" sz="7200" b="1" smtClean="0">
                <a:solidFill>
                  <a:srgbClr val="FFFF00"/>
                </a:solidFill>
                <a:latin typeface="Papyrus" pitchFamily="66" charset="0"/>
              </a:rPr>
              <a:t>Practice</a:t>
            </a: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2560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19400"/>
            <a:ext cx="6553200" cy="3581400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Papyrus" pitchFamily="66" charset="0"/>
              </a:rPr>
              <a:t>Pg. 310 #9 – 21</a:t>
            </a:r>
          </a:p>
          <a:p>
            <a:pPr eaLnBrk="1" hangingPunct="1"/>
            <a:endParaRPr lang="en-US" sz="4400" b="1" smtClean="0">
              <a:latin typeface="Papyrus" pitchFamily="66" charset="0"/>
            </a:endParaRPr>
          </a:p>
          <a:p>
            <a:pPr eaLnBrk="1" hangingPunct="1"/>
            <a:r>
              <a:rPr lang="en-US" sz="4400" b="1" smtClean="0">
                <a:latin typeface="Papyrus" pitchFamily="66" charset="0"/>
              </a:rPr>
              <a:t>Due tomorrow with your homework from Friday.  </a:t>
            </a:r>
            <a:endParaRPr lang="en-US" sz="2800" b="1" smtClean="0"/>
          </a:p>
          <a:p>
            <a:pPr eaLnBrk="1" hangingPunct="1"/>
            <a:endParaRPr lang="en-US" sz="1800" smtClean="0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8566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000" b="1"/>
          </a:p>
          <a:p>
            <a:r>
              <a:rPr lang="en-US" sz="4000" b="1"/>
              <a:t>Please give specific instructions for an absent student telling him/her how to graph a linear equation using x and y intercepts.</a:t>
            </a:r>
          </a:p>
          <a:p>
            <a:endParaRPr lang="en-US" sz="4000" b="1"/>
          </a:p>
          <a:p>
            <a:endParaRPr lang="en-US" sz="4000" b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62200" y="304800"/>
            <a:ext cx="3963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FF00"/>
                </a:solidFill>
              </a:rPr>
              <a:t>On a Post It…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401</Words>
  <Application>Microsoft Office PowerPoint</Application>
  <PresentationFormat>On-screen Show (4:3)</PresentationFormat>
  <Paragraphs>86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Blank Presentation</vt:lpstr>
      <vt:lpstr>Worksheet Builder Equation</vt:lpstr>
      <vt:lpstr>Equation</vt:lpstr>
      <vt:lpstr>Using Intercepts</vt:lpstr>
      <vt:lpstr>Slide 2</vt:lpstr>
      <vt:lpstr>Slide 3</vt:lpstr>
      <vt:lpstr>Slide 4</vt:lpstr>
      <vt:lpstr>Slide 5</vt:lpstr>
      <vt:lpstr>Slide 6</vt:lpstr>
      <vt:lpstr>Slide 7</vt:lpstr>
      <vt:lpstr>Practice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Bateman</dc:creator>
  <cp:lastModifiedBy>RPatterson</cp:lastModifiedBy>
  <cp:revision>23</cp:revision>
  <cp:lastPrinted>2005-10-12T15:16:53Z</cp:lastPrinted>
  <dcterms:created xsi:type="dcterms:W3CDTF">2005-10-03T01:11:24Z</dcterms:created>
  <dcterms:modified xsi:type="dcterms:W3CDTF">2013-10-29T20:03:28Z</dcterms:modified>
</cp:coreProperties>
</file>