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4" r:id="rId3"/>
    <p:sldId id="262" r:id="rId4"/>
    <p:sldId id="272" r:id="rId5"/>
    <p:sldId id="264" r:id="rId6"/>
    <p:sldId id="263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E4"/>
    <a:srgbClr val="400080"/>
    <a:srgbClr val="FF0000"/>
    <a:srgbClr val="8C8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7.2 Solving Linear Systems by Substitution</a:t>
            </a:r>
            <a:endParaRPr lang="en-US" sz="1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  <a:endParaRPr lang="en-US" sz="120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9C195-0C9A-4C66-8180-313DBFEE1F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835F1B-2A8A-4DEF-AC14-4759B9F625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0678C-476C-4DC9-8BF3-B5ABE5235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B2BB3-B360-48E5-8C48-8730AF707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755E-32BF-418D-9188-2FD88BCE0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C194D-01EC-4B2F-939A-4C583550A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80EFA-5C82-4F10-942C-4AE3F9A3E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078E-7C4F-4DCD-9DA2-8586307A1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84C5-743D-4A0C-882B-36822CCC0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E9690-3992-4ADF-815C-9CE91362A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146E-4575-4437-BD09-EC134933A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0971E-9B4A-4D27-B0C7-7911AF8E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C17A-806D-4406-868B-8EFFD1687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1DECE-3227-4200-A08F-F02E2DA44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CF76-F1E7-4BD5-8E30-9FDBC55C9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686E-AE07-41EB-894F-4BA92DEDB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77C3-E8CD-4D1F-8B0C-A437B384E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A907F-4BEA-4A25-9CAF-4745DE228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E29-E542-44A5-9E5C-9FD3E7AB7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85D2D-15D1-40E6-B2B9-8B37681F5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B57CE-334E-4B8E-88AF-4AA6EB5D5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4884E-3D32-4742-A5C5-B78EF84BC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5E0C4-7624-440E-B874-8EE7862F4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3B6B7-0C1F-422D-AAF2-464082001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C27F30-3BB1-4616-9B0D-C2D6C9126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93FBC5-9F0A-43C5-BEFA-DAF716ADD7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45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095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667000" y="304800"/>
            <a:ext cx="513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Put the equation in slope intercept form.  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990600"/>
            <a:ext cx="4335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  <a:endCxn id="0" idx="1"/>
          </p:cNvCxnSpPr>
          <p:nvPr/>
        </p:nvCxnSpPr>
        <p:spPr bwMode="auto">
          <a:xfrm flipV="1">
            <a:off x="-12700" y="3848100"/>
            <a:ext cx="4572000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  <a:stCxn id="0" idx="1"/>
          </p:cNvCxnSpPr>
          <p:nvPr/>
        </p:nvCxnSpPr>
        <p:spPr bwMode="auto">
          <a:xfrm flipV="1">
            <a:off x="4559300" y="914400"/>
            <a:ext cx="12700" cy="2933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572000" y="914400"/>
            <a:ext cx="457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9" name="Picture 8" descr="tmp2D6F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8000"/>
                </a:solidFill>
                <a:latin typeface="Chalkboard" pitchFamily="-84" charset="0"/>
              </a:rPr>
              <a:t>Solving Systems Using Substitution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81200" y="38862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FF0000"/>
                </a:solidFill>
                <a:latin typeface="Chalkboard" pitchFamily="-84" charset="0"/>
              </a:rPr>
              <a:t>I CAN and I WILL solve systems of linear equations by substitution.</a:t>
            </a:r>
          </a:p>
        </p:txBody>
      </p:sp>
      <p:pic>
        <p:nvPicPr>
          <p:cNvPr id="4" name="Picture 3" descr="tmp2D6F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Chalkboard" pitchFamily="-84" charset="0"/>
              </a:rPr>
              <a:t>Jar of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Chalkboard" pitchFamily="-84" charset="0"/>
              </a:rPr>
              <a:t>There are 22 coins in a jar, all nickels and quarters. The total value of the coins is $4.50.  How many of each type coin are there?</a:t>
            </a:r>
          </a:p>
          <a:p>
            <a:pPr eaLnBrk="1" hangingPunct="1"/>
            <a:endParaRPr lang="en-US" smtClean="0"/>
          </a:p>
        </p:txBody>
      </p:sp>
      <p:pic>
        <p:nvPicPr>
          <p:cNvPr id="16387" name="Picture 4" descr="C:\Documents and Settings\Owner\Local Settings\Temporary Internet Files\Content.IE5\WIIM6AAE\MP900177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962400"/>
            <a:ext cx="177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4953000" y="762000"/>
            <a:ext cx="0" cy="25955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9725" y="3306763"/>
            <a:ext cx="2147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latin typeface="Times New Roman" pitchFamily="18" charset="0"/>
              </a:rPr>
              <a:t>Substitution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7325" y="76200"/>
            <a:ext cx="311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latin typeface="Times New Roman" pitchFamily="18" charset="0"/>
              </a:rPr>
              <a:t>Graphing Method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474663" y="596900"/>
          <a:ext cx="2166937" cy="1241425"/>
        </p:xfrm>
        <a:graphic>
          <a:graphicData uri="http://schemas.openxmlformats.org/presentationml/2006/ole">
            <p:oleObj spid="_x0000_s17412" name="Equation" r:id="rId3" imgW="774700" imgH="444500" progId="Equation.DSMT36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6894513" y="287338"/>
          <a:ext cx="1947862" cy="542925"/>
        </p:xfrm>
        <a:graphic>
          <a:graphicData uri="http://schemas.openxmlformats.org/presentationml/2006/ole">
            <p:oleObj spid="_x0000_s17413" name="Equation" r:id="rId4" imgW="685800" imgH="190500" progId="Equation.3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98513" y="3919538"/>
          <a:ext cx="2020887" cy="504825"/>
        </p:xfrm>
        <a:graphic>
          <a:graphicData uri="http://schemas.openxmlformats.org/presentationml/2006/ole">
            <p:oleObj spid="_x0000_s17414" name="Equation" r:id="rId5" imgW="711200" imgH="177800" progId="Equation.DSMT36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812800" y="1709738"/>
          <a:ext cx="1516063" cy="506412"/>
        </p:xfrm>
        <a:graphic>
          <a:graphicData uri="http://schemas.openxmlformats.org/presentationml/2006/ole">
            <p:oleObj spid="_x0000_s17415" name="Equation" r:id="rId6" imgW="533400" imgH="177800" progId="Equation.DSMT36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082675" y="2243138"/>
          <a:ext cx="974725" cy="398462"/>
        </p:xfrm>
        <a:graphic>
          <a:graphicData uri="http://schemas.openxmlformats.org/presentationml/2006/ole">
            <p:oleObj spid="_x0000_s17416" name="Equation" r:id="rId7" imgW="342900" imgH="139700" progId="Equation.DSMT36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990600" y="2795588"/>
          <a:ext cx="1155700" cy="396875"/>
        </p:xfrm>
        <a:graphic>
          <a:graphicData uri="http://schemas.openxmlformats.org/presentationml/2006/ole">
            <p:oleObj spid="_x0000_s17417" name="Equation" r:id="rId8" imgW="406400" imgH="139700" progId="Equation.DSMT36">
              <p:embed/>
            </p:oleObj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6769100" y="812800"/>
          <a:ext cx="2201863" cy="1011238"/>
        </p:xfrm>
        <a:graphic>
          <a:graphicData uri="http://schemas.openxmlformats.org/presentationml/2006/ole">
            <p:oleObj spid="_x0000_s17418" name="Equation" r:id="rId9" imgW="774700" imgH="355600" progId="Equation.DSMT36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7254875" y="1728788"/>
          <a:ext cx="1336675" cy="1011237"/>
        </p:xfrm>
        <a:graphic>
          <a:graphicData uri="http://schemas.openxmlformats.org/presentationml/2006/ole">
            <p:oleObj spid="_x0000_s17419" name="Equation" r:id="rId10" imgW="469900" imgH="355600" progId="Equation.DSMT36">
              <p:embed/>
            </p:oleObj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7434263" y="2870200"/>
          <a:ext cx="976312" cy="398463"/>
        </p:xfrm>
        <a:graphic>
          <a:graphicData uri="http://schemas.openxmlformats.org/presentationml/2006/ole">
            <p:oleObj spid="_x0000_s17420" name="Equation" r:id="rId11" imgW="342900" imgH="139700" progId="Equation.DSMT36">
              <p:embed/>
            </p:oleObj>
          </a:graphicData>
        </a:graphic>
      </p:graphicFrame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2466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5514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8562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1610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1130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4178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7226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0274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332288" y="757238"/>
            <a:ext cx="0" cy="25955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 rot="-5400000">
            <a:off x="4027488" y="-157162"/>
            <a:ext cx="1219200" cy="3505200"/>
            <a:chOff x="1968" y="1728"/>
            <a:chExt cx="768" cy="2208"/>
          </a:xfrm>
        </p:grpSpPr>
        <p:sp>
          <p:nvSpPr>
            <p:cNvPr id="17452" name="Line 24"/>
            <p:cNvSpPr>
              <a:spLocks noChangeShapeType="1"/>
            </p:cNvSpPr>
            <p:nvPr/>
          </p:nvSpPr>
          <p:spPr bwMode="auto">
            <a:xfrm>
              <a:off x="1968" y="1728"/>
              <a:ext cx="0" cy="22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25"/>
            <p:cNvSpPr>
              <a:spLocks noChangeShapeType="1"/>
            </p:cNvSpPr>
            <p:nvPr/>
          </p:nvSpPr>
          <p:spPr bwMode="auto">
            <a:xfrm>
              <a:off x="2160" y="1728"/>
              <a:ext cx="0" cy="22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26"/>
            <p:cNvSpPr>
              <a:spLocks noChangeShapeType="1"/>
            </p:cNvSpPr>
            <p:nvPr/>
          </p:nvSpPr>
          <p:spPr bwMode="auto">
            <a:xfrm>
              <a:off x="2352" y="1728"/>
              <a:ext cx="0" cy="22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27"/>
            <p:cNvSpPr>
              <a:spLocks noChangeShapeType="1"/>
            </p:cNvSpPr>
            <p:nvPr/>
          </p:nvSpPr>
          <p:spPr bwMode="auto">
            <a:xfrm>
              <a:off x="2544" y="1728"/>
              <a:ext cx="0" cy="22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28"/>
            <p:cNvSpPr>
              <a:spLocks noChangeShapeType="1"/>
            </p:cNvSpPr>
            <p:nvPr/>
          </p:nvSpPr>
          <p:spPr bwMode="auto">
            <a:xfrm>
              <a:off x="2736" y="1728"/>
              <a:ext cx="0" cy="22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7" name="Line 29"/>
          <p:cNvSpPr>
            <a:spLocks noChangeShapeType="1"/>
          </p:cNvSpPr>
          <p:nvPr/>
        </p:nvSpPr>
        <p:spPr bwMode="auto">
          <a:xfrm rot="-5400000">
            <a:off x="4635500" y="1365250"/>
            <a:ext cx="0" cy="3505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rot="-5400000">
            <a:off x="4635500" y="1060450"/>
            <a:ext cx="0" cy="3505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4637088" y="757238"/>
            <a:ext cx="0" cy="259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rot="-5400000">
            <a:off x="4637088" y="757238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6402388" y="2538413"/>
          <a:ext cx="284162" cy="250825"/>
        </p:xfrm>
        <a:graphic>
          <a:graphicData uri="http://schemas.openxmlformats.org/presentationml/2006/ole">
            <p:oleObj spid="_x0000_s17435" name="Equation" r:id="rId12" imgW="114300" imgH="101600" progId="Equation.DSMT36">
              <p:embed/>
            </p:oleObj>
          </a:graphicData>
        </a:graphic>
      </p:graphicFrame>
      <p:graphicFrame>
        <p:nvGraphicFramePr>
          <p:cNvPr id="12322" name="Object 34"/>
          <p:cNvGraphicFramePr>
            <a:graphicFrameLocks noChangeAspect="1"/>
          </p:cNvGraphicFramePr>
          <p:nvPr/>
        </p:nvGraphicFramePr>
        <p:xfrm>
          <a:off x="4383088" y="561975"/>
          <a:ext cx="284162" cy="344488"/>
        </p:xfrm>
        <a:graphic>
          <a:graphicData uri="http://schemas.openxmlformats.org/presentationml/2006/ole">
            <p:oleObj spid="_x0000_s17436" name="Equation" r:id="rId13" imgW="114300" imgH="139700" progId="Equation.DSMT36">
              <p:embed/>
            </p:oleObj>
          </a:graphicData>
        </a:graphic>
      </p:graphicFrame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4586288" y="2778125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4911725" y="2476500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5521325" y="1851025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5216525" y="2168525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5826125" y="1549400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28" name="Object 40"/>
          <p:cNvGraphicFramePr>
            <a:graphicFrameLocks noChangeAspect="1"/>
          </p:cNvGraphicFramePr>
          <p:nvPr/>
        </p:nvGraphicFramePr>
        <p:xfrm>
          <a:off x="4981575" y="1076325"/>
          <a:ext cx="1120775" cy="403225"/>
        </p:xfrm>
        <a:graphic>
          <a:graphicData uri="http://schemas.openxmlformats.org/presentationml/2006/ole">
            <p:oleObj spid="_x0000_s17442" name="Equation" r:id="rId14" imgW="457200" imgH="165100" progId="Equation.DSMT36">
              <p:embed/>
            </p:oleObj>
          </a:graphicData>
        </a:graphic>
      </p:graphicFrame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4606925" y="1257300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 flipV="1">
            <a:off x="4114800" y="1066800"/>
            <a:ext cx="2286000" cy="2286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5521325" y="1546225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3670300" y="949325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99"/>
              </a:solidFill>
            </a:endParaRPr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2895600" y="762000"/>
            <a:ext cx="37338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34" name="Object 46"/>
          <p:cNvGraphicFramePr>
            <a:graphicFrameLocks noChangeAspect="1"/>
          </p:cNvGraphicFramePr>
          <p:nvPr/>
        </p:nvGraphicFramePr>
        <p:xfrm>
          <a:off x="4937125" y="3919538"/>
          <a:ext cx="1516063" cy="504825"/>
        </p:xfrm>
        <a:graphic>
          <a:graphicData uri="http://schemas.openxmlformats.org/presentationml/2006/ole">
            <p:oleObj spid="_x0000_s17448" name="Equation" r:id="rId15" imgW="533400" imgH="177800" progId="Equation.DSMT36">
              <p:embed/>
            </p:oleObj>
          </a:graphicData>
        </a:graphic>
      </p:graphicFrame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5537200" y="3924300"/>
            <a:ext cx="10668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Freeform 48"/>
          <p:cNvSpPr>
            <a:spLocks/>
          </p:cNvSpPr>
          <p:nvPr/>
        </p:nvSpPr>
        <p:spPr bwMode="auto">
          <a:xfrm>
            <a:off x="1971675" y="3594100"/>
            <a:ext cx="3717925" cy="420688"/>
          </a:xfrm>
          <a:custGeom>
            <a:avLst/>
            <a:gdLst>
              <a:gd name="T0" fmla="*/ 2147483647 w 2342"/>
              <a:gd name="T1" fmla="*/ 635080130 h 265"/>
              <a:gd name="T2" fmla="*/ 2147483647 w 2342"/>
              <a:gd name="T3" fmla="*/ 259577196 h 265"/>
              <a:gd name="T4" fmla="*/ 2147483647 w 2342"/>
              <a:gd name="T5" fmla="*/ 85685414 h 265"/>
              <a:gd name="T6" fmla="*/ 2147483647 w 2342"/>
              <a:gd name="T7" fmla="*/ 0 h 265"/>
              <a:gd name="T8" fmla="*/ 2134571550 w 2342"/>
              <a:gd name="T9" fmla="*/ 55443503 h 265"/>
              <a:gd name="T10" fmla="*/ 1300400625 w 2342"/>
              <a:gd name="T11" fmla="*/ 226814332 h 265"/>
              <a:gd name="T12" fmla="*/ 607356863 w 2342"/>
              <a:gd name="T13" fmla="*/ 415827069 h 265"/>
              <a:gd name="T14" fmla="*/ 0 w 2342"/>
              <a:gd name="T15" fmla="*/ 667842994 h 2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42"/>
              <a:gd name="T25" fmla="*/ 0 h 265"/>
              <a:gd name="T26" fmla="*/ 2342 w 2342"/>
              <a:gd name="T27" fmla="*/ 265 h 2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42" h="265">
                <a:moveTo>
                  <a:pt x="2342" y="252"/>
                </a:moveTo>
                <a:lnTo>
                  <a:pt x="2018" y="103"/>
                </a:lnTo>
                <a:lnTo>
                  <a:pt x="1680" y="34"/>
                </a:lnTo>
                <a:lnTo>
                  <a:pt x="1269" y="0"/>
                </a:lnTo>
                <a:lnTo>
                  <a:pt x="847" y="22"/>
                </a:lnTo>
                <a:lnTo>
                  <a:pt x="516" y="90"/>
                </a:lnTo>
                <a:lnTo>
                  <a:pt x="241" y="165"/>
                </a:lnTo>
                <a:lnTo>
                  <a:pt x="0" y="265"/>
                </a:ln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37" name="Object 49"/>
          <p:cNvGraphicFramePr>
            <a:graphicFrameLocks noChangeAspect="1"/>
          </p:cNvGraphicFramePr>
          <p:nvPr/>
        </p:nvGraphicFramePr>
        <p:xfrm>
          <a:off x="384175" y="4354513"/>
          <a:ext cx="2849563" cy="541337"/>
        </p:xfrm>
        <a:graphic>
          <a:graphicData uri="http://schemas.openxmlformats.org/presentationml/2006/ole">
            <p:oleObj spid="_x0000_s17451" name="Equation" r:id="rId16" imgW="1003300" imgH="190500" progId="Equation.DSMT36">
              <p:embed/>
            </p:oleObj>
          </a:graphicData>
        </a:graphic>
      </p:graphicFrame>
      <p:pic>
        <p:nvPicPr>
          <p:cNvPr id="50" name="Picture 49" descr="tmp2D6F.tmp"/>
          <p:cNvPicPr>
            <a:picLocks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utoUpdateAnimBg="0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7" grpId="0" animBg="1"/>
      <p:bldP spid="12318" grpId="0" animBg="1"/>
      <p:bldP spid="12319" grpId="0" animBg="1"/>
      <p:bldP spid="12320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5" grpId="0" animBg="1"/>
      <p:bldP spid="123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8000"/>
                </a:solidFill>
                <a:latin typeface="Chalkboard" pitchFamily="-84" charset="0"/>
              </a:rPr>
              <a:t>Ex. 1) 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524000" y="457200"/>
          <a:ext cx="2298700" cy="2027238"/>
        </p:xfrm>
        <a:graphic>
          <a:graphicData uri="http://schemas.openxmlformats.org/presentationml/2006/ole">
            <p:oleObj spid="_x0000_s18434" name="Equation" r:id="rId3" imgW="762000" imgH="673100" progId="Equation.DSMT36">
              <p:embed/>
            </p:oleObj>
          </a:graphicData>
        </a:graphic>
      </p:graphicFrame>
      <p:pic>
        <p:nvPicPr>
          <p:cNvPr id="1843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050" y="152400"/>
            <a:ext cx="2909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mp2D6F.tmp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1255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halkboard" pitchFamily="-84" charset="0"/>
              </a:rPr>
              <a:t>Ex. 2) </a:t>
            </a:r>
          </a:p>
        </p:txBody>
      </p:sp>
      <p:pic>
        <p:nvPicPr>
          <p:cNvPr id="19458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588" y="152400"/>
            <a:ext cx="1387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31800" y="561975"/>
          <a:ext cx="2559050" cy="1312863"/>
        </p:xfrm>
        <a:graphic>
          <a:graphicData uri="http://schemas.openxmlformats.org/presentationml/2006/ole">
            <p:oleObj spid="_x0000_s19459" name="Equation" r:id="rId4" imgW="914400" imgH="469900" progId="Equation.3">
              <p:embed/>
            </p:oleObj>
          </a:graphicData>
        </a:graphic>
      </p:graphicFrame>
      <p:pic>
        <p:nvPicPr>
          <p:cNvPr id="5" name="Picture 4" descr="tmp2D6F.tmp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1750" y="0"/>
            <a:ext cx="271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000"/>
                </a:solidFill>
                <a:latin typeface="Chalkboard" pitchFamily="-84" charset="0"/>
              </a:rPr>
              <a:t>On Your Own! 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92138" y="596900"/>
          <a:ext cx="2238375" cy="1241425"/>
        </p:xfrm>
        <a:graphic>
          <a:graphicData uri="http://schemas.openxmlformats.org/presentationml/2006/ole">
            <p:oleObj spid="_x0000_s20482" name="Equation" r:id="rId3" imgW="800100" imgH="444500" progId="Equation.DSMT36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81063" y="1908175"/>
          <a:ext cx="1811337" cy="496888"/>
        </p:xfrm>
        <a:graphic>
          <a:graphicData uri="http://schemas.openxmlformats.org/presentationml/2006/ole">
            <p:oleObj spid="_x0000_s20483" name="Equation" r:id="rId4" imgW="647700" imgH="177800" progId="Equation.DSMT36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245100" y="1908175"/>
          <a:ext cx="2025650" cy="496888"/>
        </p:xfrm>
        <a:graphic>
          <a:graphicData uri="http://schemas.openxmlformats.org/presentationml/2006/ole">
            <p:oleObj spid="_x0000_s20484" name="Equation" r:id="rId5" imgW="723900" imgH="177800" progId="Equation.DSMT36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749300" y="2319338"/>
          <a:ext cx="2236788" cy="496887"/>
        </p:xfrm>
        <a:graphic>
          <a:graphicData uri="http://schemas.openxmlformats.org/presentationml/2006/ole">
            <p:oleObj spid="_x0000_s20485" name="Equation" r:id="rId6" imgW="800100" imgH="177800" progId="Equation.DSMT36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743075" y="2852738"/>
          <a:ext cx="2024063" cy="496887"/>
        </p:xfrm>
        <a:graphic>
          <a:graphicData uri="http://schemas.openxmlformats.org/presentationml/2006/ole">
            <p:oleObj spid="_x0000_s20486" name="Equation" r:id="rId7" imgW="723900" imgH="177800" progId="Equation.DSMT36">
              <p:embed/>
            </p:oleObj>
          </a:graphicData>
        </a:graphic>
      </p:graphicFrame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85800" y="2794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362200" y="2819400"/>
            <a:ext cx="15240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27388" y="1520825"/>
            <a:ext cx="2355850" cy="1296988"/>
          </a:xfrm>
          <a:custGeom>
            <a:avLst/>
            <a:gdLst>
              <a:gd name="T0" fmla="*/ 0 w 1484"/>
              <a:gd name="T1" fmla="*/ 2058969244 h 817"/>
              <a:gd name="T2" fmla="*/ 294857488 w 1484"/>
              <a:gd name="T3" fmla="*/ 1365925214 h 817"/>
              <a:gd name="T4" fmla="*/ 733366263 w 1484"/>
              <a:gd name="T5" fmla="*/ 672882772 h 817"/>
              <a:gd name="T6" fmla="*/ 1287799050 w 1484"/>
              <a:gd name="T7" fmla="*/ 254536673 h 817"/>
              <a:gd name="T8" fmla="*/ 1965721875 w 1484"/>
              <a:gd name="T9" fmla="*/ 45362830 h 817"/>
              <a:gd name="T10" fmla="*/ 2147483647 w 1484"/>
              <a:gd name="T11" fmla="*/ 0 h 817"/>
              <a:gd name="T12" fmla="*/ 2147483647 w 1484"/>
              <a:gd name="T13" fmla="*/ 126007861 h 817"/>
              <a:gd name="T14" fmla="*/ 2147483647 w 1484"/>
              <a:gd name="T15" fmla="*/ 355342962 h 817"/>
              <a:gd name="T16" fmla="*/ 2147483647 w 1484"/>
              <a:gd name="T17" fmla="*/ 776208424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4"/>
              <a:gd name="T28" fmla="*/ 0 h 817"/>
              <a:gd name="T29" fmla="*/ 1484 w 1484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4" h="817">
                <a:moveTo>
                  <a:pt x="0" y="817"/>
                </a:moveTo>
                <a:lnTo>
                  <a:pt x="117" y="542"/>
                </a:lnTo>
                <a:lnTo>
                  <a:pt x="291" y="267"/>
                </a:lnTo>
                <a:lnTo>
                  <a:pt x="511" y="101"/>
                </a:lnTo>
                <a:lnTo>
                  <a:pt x="780" y="18"/>
                </a:lnTo>
                <a:lnTo>
                  <a:pt x="984" y="0"/>
                </a:lnTo>
                <a:lnTo>
                  <a:pt x="1184" y="50"/>
                </a:lnTo>
                <a:lnTo>
                  <a:pt x="1350" y="141"/>
                </a:lnTo>
                <a:lnTo>
                  <a:pt x="1484" y="308"/>
                </a:ln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4579938" y="2311400"/>
          <a:ext cx="3375025" cy="604838"/>
        </p:xfrm>
        <a:graphic>
          <a:graphicData uri="http://schemas.openxmlformats.org/presentationml/2006/ole">
            <p:oleObj spid="_x0000_s20490" name="Equation" r:id="rId8" imgW="1206500" imgH="215900" progId="Equation.DSMT36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4921250" y="2871788"/>
          <a:ext cx="3090863" cy="498475"/>
        </p:xfrm>
        <a:graphic>
          <a:graphicData uri="http://schemas.openxmlformats.org/presentationml/2006/ole">
            <p:oleObj spid="_x0000_s20491" name="Equation" r:id="rId9" imgW="1104900" imgH="177800" progId="Equation.DSMT36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5980113" y="3354388"/>
          <a:ext cx="2024062" cy="498475"/>
        </p:xfrm>
        <a:graphic>
          <a:graphicData uri="http://schemas.openxmlformats.org/presentationml/2006/ole">
            <p:oleObj spid="_x0000_s20492" name="Equation" r:id="rId10" imgW="723900" imgH="177800" progId="Equation.DSMT36">
              <p:embed/>
            </p:oleObj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6456363" y="3824288"/>
          <a:ext cx="1776412" cy="392112"/>
        </p:xfrm>
        <a:graphic>
          <a:graphicData uri="http://schemas.openxmlformats.org/presentationml/2006/ole">
            <p:oleObj spid="_x0000_s20493" name="Equation" r:id="rId11" imgW="635000" imgH="139700" progId="Equation.DSMT36">
              <p:embed/>
            </p:oleObj>
          </a:graphicData>
        </a:graphic>
      </p:graphicFrame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019800" y="4241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6773863" y="4300538"/>
          <a:ext cx="1422400" cy="496887"/>
        </p:xfrm>
        <a:graphic>
          <a:graphicData uri="http://schemas.openxmlformats.org/presentationml/2006/ole">
            <p:oleObj spid="_x0000_s20495" name="Equation" r:id="rId12" imgW="508000" imgH="177800" progId="Equation.DSMT36">
              <p:embed/>
            </p:oleObj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6048375" y="4800600"/>
          <a:ext cx="2876550" cy="500063"/>
        </p:xfrm>
        <a:graphic>
          <a:graphicData uri="http://schemas.openxmlformats.org/presentationml/2006/ole">
            <p:oleObj spid="_x0000_s20496" name="Equation" r:id="rId13" imgW="1028700" imgH="177800" progId="Equation.DSMT36">
              <p:embed/>
            </p:oleObj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7005638" y="5335588"/>
          <a:ext cx="958850" cy="496887"/>
        </p:xfrm>
        <a:graphic>
          <a:graphicData uri="http://schemas.openxmlformats.org/presentationml/2006/ole">
            <p:oleObj spid="_x0000_s20497" name="Equation" r:id="rId14" imgW="342900" imgH="177800" progId="Equation.DSMT36">
              <p:embed/>
            </p:oleObj>
          </a:graphicData>
        </a:graphic>
      </p:graphicFrame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6934200" y="5283200"/>
            <a:ext cx="10668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3149600" y="3390900"/>
            <a:ext cx="3810000" cy="2209800"/>
          </a:xfrm>
          <a:custGeom>
            <a:avLst/>
            <a:gdLst>
              <a:gd name="T0" fmla="*/ 2147483647 w 1536"/>
              <a:gd name="T1" fmla="*/ 2147483647 h 1056"/>
              <a:gd name="T2" fmla="*/ 2147483647 w 1536"/>
              <a:gd name="T3" fmla="*/ 2147483647 h 1056"/>
              <a:gd name="T4" fmla="*/ 2147483647 w 1536"/>
              <a:gd name="T5" fmla="*/ 2147483647 h 1056"/>
              <a:gd name="T6" fmla="*/ 2147483647 w 1536"/>
              <a:gd name="T7" fmla="*/ 2147483647 h 1056"/>
              <a:gd name="T8" fmla="*/ 2147483647 w 1536"/>
              <a:gd name="T9" fmla="*/ 2147483647 h 1056"/>
              <a:gd name="T10" fmla="*/ 2147483647 w 1536"/>
              <a:gd name="T11" fmla="*/ 2147483647 h 1056"/>
              <a:gd name="T12" fmla="*/ 1704305273 w 1536"/>
              <a:gd name="T13" fmla="*/ 1891741561 h 1056"/>
              <a:gd name="T14" fmla="*/ 879839629 w 1536"/>
              <a:gd name="T15" fmla="*/ 1094757102 h 1056"/>
              <a:gd name="T16" fmla="*/ 0 w 1536"/>
              <a:gd name="T17" fmla="*/ 0 h 1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6"/>
              <a:gd name="T28" fmla="*/ 0 h 1056"/>
              <a:gd name="T29" fmla="*/ 1536 w 1536"/>
              <a:gd name="T30" fmla="*/ 1056 h 10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6" h="1056">
                <a:moveTo>
                  <a:pt x="1536" y="1056"/>
                </a:moveTo>
                <a:lnTo>
                  <a:pt x="1231" y="991"/>
                </a:lnTo>
                <a:lnTo>
                  <a:pt x="982" y="913"/>
                </a:lnTo>
                <a:lnTo>
                  <a:pt x="757" y="821"/>
                </a:lnTo>
                <a:lnTo>
                  <a:pt x="593" y="719"/>
                </a:lnTo>
                <a:lnTo>
                  <a:pt x="424" y="588"/>
                </a:lnTo>
                <a:lnTo>
                  <a:pt x="277" y="432"/>
                </a:lnTo>
                <a:lnTo>
                  <a:pt x="143" y="25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57" name="Object 21"/>
          <p:cNvGraphicFramePr>
            <a:graphicFrameLocks noChangeAspect="1"/>
          </p:cNvGraphicFramePr>
          <p:nvPr/>
        </p:nvGraphicFramePr>
        <p:xfrm>
          <a:off x="855663" y="3614738"/>
          <a:ext cx="2024062" cy="496887"/>
        </p:xfrm>
        <a:graphic>
          <a:graphicData uri="http://schemas.openxmlformats.org/presentationml/2006/ole">
            <p:oleObj spid="_x0000_s20500" name="Equation" r:id="rId15" imgW="723900" imgH="177800" progId="Equation.DSMT36">
              <p:embed/>
            </p:oleObj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873125" y="4181475"/>
          <a:ext cx="2308225" cy="531813"/>
        </p:xfrm>
        <a:graphic>
          <a:graphicData uri="http://schemas.openxmlformats.org/presentationml/2006/ole">
            <p:oleObj spid="_x0000_s20501" name="Equation" r:id="rId16" imgW="825500" imgH="190500" progId="Equation.DSMT36">
              <p:embed/>
            </p:oleObj>
          </a:graphicData>
        </a:graphic>
      </p:graphicFrame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838200" y="4816475"/>
          <a:ext cx="1809750" cy="390525"/>
        </p:xfrm>
        <a:graphic>
          <a:graphicData uri="http://schemas.openxmlformats.org/presentationml/2006/ole">
            <p:oleObj spid="_x0000_s20502" name="Equation" r:id="rId17" imgW="647700" imgH="139700" progId="Equation.DSMT36">
              <p:embed/>
            </p:oleObj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/>
        </p:nvGraphicFramePr>
        <p:xfrm>
          <a:off x="854075" y="5357813"/>
          <a:ext cx="1193800" cy="398462"/>
        </p:xfrm>
        <a:graphic>
          <a:graphicData uri="http://schemas.openxmlformats.org/presentationml/2006/ole">
            <p:oleObj spid="_x0000_s20503" name="Equation" r:id="rId18" imgW="419100" imgH="139700" progId="Equation.DSMT36">
              <p:embed/>
            </p:oleObj>
          </a:graphicData>
        </a:graphic>
      </p:graphicFrame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800100" y="5295900"/>
            <a:ext cx="1371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3311525" y="5842000"/>
          <a:ext cx="1100138" cy="463550"/>
        </p:xfrm>
        <a:graphic>
          <a:graphicData uri="http://schemas.openxmlformats.org/presentationml/2006/ole">
            <p:oleObj spid="_x0000_s20505" name="Equation" r:id="rId19" imgW="393700" imgH="165100" progId="Equation.DSMT36">
              <p:embed/>
            </p:oleObj>
          </a:graphicData>
        </a:graphic>
      </p:graphicFrame>
      <p:pic>
        <p:nvPicPr>
          <p:cNvPr id="20506" name="Picture 1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22225"/>
            <a:ext cx="90646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mp2D6F.tmp"/>
          <p:cNvPicPr>
            <a:picLocks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51" grpId="0" animBg="1"/>
      <p:bldP spid="14355" grpId="0" animBg="1"/>
      <p:bldP spid="14356" grpId="0" animBg="1"/>
      <p:bldP spid="143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58775" y="1219200"/>
            <a:ext cx="87852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A38"/>
                </a:solidFill>
                <a:latin typeface="Chalkboard" pitchFamily="-84" charset="0"/>
              </a:rPr>
              <a:t>There are 22 coins in a jar, all nickels and quarters. The total value of the coins is $4.50.  How many of each type coin are there?</a:t>
            </a: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114800"/>
            <a:ext cx="474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038600"/>
            <a:ext cx="9683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267200"/>
            <a:ext cx="474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685800" y="304800"/>
            <a:ext cx="7421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Chalkboard" pitchFamily="-84" charset="0"/>
              </a:rPr>
              <a:t>Back to the Jar of Change…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9FF9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BFFC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6486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115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Times</vt:lpstr>
      <vt:lpstr>MS PGothic</vt:lpstr>
      <vt:lpstr>Arial</vt:lpstr>
      <vt:lpstr>Calibri</vt:lpstr>
      <vt:lpstr>Chalkboard</vt:lpstr>
      <vt:lpstr>Times New Roman</vt:lpstr>
      <vt:lpstr>Blank Presentation</vt:lpstr>
      <vt:lpstr>Office Theme</vt:lpstr>
      <vt:lpstr>MathType Equation 3.6+</vt:lpstr>
      <vt:lpstr>Microsoft Equation</vt:lpstr>
      <vt:lpstr>Slide 1</vt:lpstr>
      <vt:lpstr>Slide 2</vt:lpstr>
      <vt:lpstr>Jar of Change…</vt:lpstr>
      <vt:lpstr>Slide 4</vt:lpstr>
      <vt:lpstr>Ex. 1) </vt:lpstr>
      <vt:lpstr>Slide 6</vt:lpstr>
      <vt:lpstr>Slide 7</vt:lpstr>
      <vt:lpstr>Slide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Chapter 6</dc:title>
  <dc:creator>Cindy Bateman</dc:creator>
  <cp:lastModifiedBy>RPatterson</cp:lastModifiedBy>
  <cp:revision>23</cp:revision>
  <cp:lastPrinted>2006-12-11T21:00:27Z</cp:lastPrinted>
  <dcterms:created xsi:type="dcterms:W3CDTF">2005-12-17T22:27:23Z</dcterms:created>
  <dcterms:modified xsi:type="dcterms:W3CDTF">2013-12-02T19:47:48Z</dcterms:modified>
</cp:coreProperties>
</file>