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58" r:id="rId2"/>
    <p:sldId id="559" r:id="rId3"/>
    <p:sldId id="266" r:id="rId4"/>
    <p:sldId id="522" r:id="rId5"/>
    <p:sldId id="541" r:id="rId6"/>
    <p:sldId id="525" r:id="rId7"/>
    <p:sldId id="526" r:id="rId8"/>
    <p:sldId id="542" r:id="rId9"/>
    <p:sldId id="540" r:id="rId10"/>
    <p:sldId id="544" r:id="rId11"/>
    <p:sldId id="549" r:id="rId12"/>
    <p:sldId id="534" r:id="rId13"/>
    <p:sldId id="536" r:id="rId14"/>
    <p:sldId id="555" r:id="rId15"/>
    <p:sldId id="556" r:id="rId16"/>
    <p:sldId id="557" r:id="rId17"/>
    <p:sldId id="553" r:id="rId18"/>
    <p:sldId id="55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00"/>
    <a:srgbClr val="FF6600"/>
    <a:srgbClr val="CEE1FE"/>
    <a:srgbClr val="4F95FD"/>
    <a:srgbClr val="FFFF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4" autoAdjust="0"/>
    <p:restoredTop sz="95227" autoAdjust="0"/>
  </p:normalViewPr>
  <p:slideViewPr>
    <p:cSldViewPr>
      <p:cViewPr varScale="1">
        <p:scale>
          <a:sx n="80" d="100"/>
          <a:sy n="80" d="100"/>
        </p:scale>
        <p:origin x="-1680" y="-96"/>
      </p:cViewPr>
      <p:guideLst>
        <p:guide orient="horz" pos="216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5F61367-795C-1243-BBE8-6659AA152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10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AD9E9142-3285-664E-8231-D9BF73971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7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6D991-DB29-6A48-ACBD-BFE5CD30E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88F2-A5C7-5F48-BB4C-C98C2BE73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2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8FBB-0EC0-504A-9289-154B16912E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3F501-5018-D74E-8579-13C390370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5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E1FE-0445-834C-82BB-8D820EBB4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2F939-D1F1-FD47-B845-6F0E2FB9D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7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75F53-3229-8E43-A289-0443294AE5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6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CB7FB-E17E-D54D-9876-31C7BBBB77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4107A-D69D-6341-9BAE-9F4A3A38D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F2EE-83F6-BF47-8E1E-60A8F945F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1A5B6-00A2-DC4A-9F8F-C0161C323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8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fld id="{6E2010C0-7047-FE44-A4B9-DEECD78AA49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6553200"/>
            <a:ext cx="913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307975" y="6556375"/>
            <a:ext cx="1616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Holt Algebra 1</a:t>
            </a:r>
            <a:endParaRPr lang="en-US" sz="800" b="1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52400" y="87313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latin typeface="Arial Black" charset="0"/>
              </a:rPr>
              <a:t>4-5</a:t>
            </a:r>
            <a:endParaRPr lang="en-US" sz="800">
              <a:latin typeface="Arial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066800" y="63500"/>
            <a:ext cx="680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 Black" charset="0"/>
              </a:rPr>
              <a:t>Scatter Plots and Trend Lines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2433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53001"/>
            <a:ext cx="9144000" cy="1445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20" y="3987945"/>
            <a:ext cx="1257300" cy="20701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2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Text Box 2"/>
          <p:cNvSpPr txBox="1">
            <a:spLocks noChangeArrowheads="1"/>
          </p:cNvSpPr>
          <p:nvPr/>
        </p:nvSpPr>
        <p:spPr bwMode="auto">
          <a:xfrm>
            <a:off x="-152400" y="990600"/>
            <a:ext cx="944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406650" indent="-24066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20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2635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27495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8638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3321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77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4235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69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6699"/>
                </a:solidFill>
                <a:latin typeface="Arial Black" charset="0"/>
              </a:rPr>
              <a:t>Matching 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Scatter Plots to Situations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550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Choose the scatter plot that best represents the relationship between the age of a car and the amount of money spent each year on repairs. Explain.</a:t>
            </a:r>
          </a:p>
        </p:txBody>
      </p:sp>
      <p:sp>
        <p:nvSpPr>
          <p:cNvPr id="365575" name="Text Box 7"/>
          <p:cNvSpPr txBox="1">
            <a:spLocks noChangeArrowheads="1"/>
          </p:cNvSpPr>
          <p:nvPr/>
        </p:nvSpPr>
        <p:spPr bwMode="auto">
          <a:xfrm>
            <a:off x="931863" y="2955925"/>
            <a:ext cx="1330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Graph A</a:t>
            </a:r>
          </a:p>
        </p:txBody>
      </p:sp>
      <p:sp>
        <p:nvSpPr>
          <p:cNvPr id="365587" name="Text Box 19"/>
          <p:cNvSpPr txBox="1">
            <a:spLocks noChangeArrowheads="1"/>
          </p:cNvSpPr>
          <p:nvPr/>
        </p:nvSpPr>
        <p:spPr bwMode="auto">
          <a:xfrm>
            <a:off x="4005263" y="293846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Graph B</a:t>
            </a:r>
          </a:p>
        </p:txBody>
      </p:sp>
      <p:sp>
        <p:nvSpPr>
          <p:cNvPr id="365599" name="Text Box 31"/>
          <p:cNvSpPr txBox="1">
            <a:spLocks noChangeArrowheads="1"/>
          </p:cNvSpPr>
          <p:nvPr/>
        </p:nvSpPr>
        <p:spPr bwMode="auto">
          <a:xfrm>
            <a:off x="6943725" y="2955925"/>
            <a:ext cx="131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Graph C</a:t>
            </a:r>
          </a:p>
        </p:txBody>
      </p:sp>
      <p:pic>
        <p:nvPicPr>
          <p:cNvPr id="365612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22860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65613" name="Picture 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26003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65614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269557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rgbClr val="FF3300"/>
                </a:solidFill>
                <a:latin typeface="Arial Black" charset="0"/>
              </a:rPr>
              <a:t>Check It Out!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 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152400" y="1495425"/>
            <a:ext cx="8991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Choose the scatter plot that best represents the relationship between the number of minutes since a pie has been taken out of the oven and the temperature of the pie. Explain. 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1066800" y="3476625"/>
            <a:ext cx="1330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Graph A</a:t>
            </a: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4006850" y="3460750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Graph B</a:t>
            </a: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858000" y="3460750"/>
            <a:ext cx="131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Graph C</a:t>
            </a:r>
          </a:p>
        </p:txBody>
      </p:sp>
      <p:pic>
        <p:nvPicPr>
          <p:cNvPr id="3706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33825"/>
            <a:ext cx="2495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7069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57625"/>
            <a:ext cx="212407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7070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57625"/>
            <a:ext cx="25050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5596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You can graph a function on a scatter plot to help show a relationship in the data. Sometimes the function is a straight line. This line, called a </a:t>
            </a:r>
            <a:r>
              <a:rPr lang="en-US" b="1" u="sng" dirty="0"/>
              <a:t>trend </a:t>
            </a:r>
            <a:r>
              <a:rPr lang="en-US" b="1" u="sng" dirty="0" smtClean="0"/>
              <a:t>line or line of best fit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helps show the correlation between data sets more clearly. It can also be helpful when making predictions based on the data.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rgbClr val="FF3300"/>
                </a:solidFill>
                <a:latin typeface="Arial Black" charset="0"/>
              </a:rPr>
              <a:t>Check It Out!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 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76200" y="13716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Based on the trend line, predict how many wrapping paper rolls need to be sold to raise $500.</a:t>
            </a:r>
          </a:p>
        </p:txBody>
      </p:sp>
      <p:sp>
        <p:nvSpPr>
          <p:cNvPr id="357412" name="Text Box 36"/>
          <p:cNvSpPr txBox="1">
            <a:spLocks noChangeArrowheads="1"/>
          </p:cNvSpPr>
          <p:nvPr/>
        </p:nvSpPr>
        <p:spPr bwMode="auto">
          <a:xfrm>
            <a:off x="3810000" y="3048000"/>
            <a:ext cx="487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Find the point on the line whose</a:t>
            </a:r>
          </a:p>
          <a:p>
            <a:pPr>
              <a:spcBef>
                <a:spcPct val="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 y-value is 500. The corresponding x-value is about 75.</a:t>
            </a:r>
          </a:p>
        </p:txBody>
      </p:sp>
      <p:sp>
        <p:nvSpPr>
          <p:cNvPr id="357413" name="Text Box 37"/>
          <p:cNvSpPr txBox="1">
            <a:spLocks noChangeArrowheads="1"/>
          </p:cNvSpPr>
          <p:nvPr/>
        </p:nvSpPr>
        <p:spPr bwMode="auto">
          <a:xfrm>
            <a:off x="203200" y="5365750"/>
            <a:ext cx="8559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Based on the data, about 75 wrapping paper rolls is a reasonable prediction of how many rolls need to be sold to raise $500.</a:t>
            </a:r>
          </a:p>
        </p:txBody>
      </p:sp>
      <p:pic>
        <p:nvPicPr>
          <p:cNvPr id="35741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26384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57416" name="Line 40"/>
          <p:cNvSpPr>
            <a:spLocks noChangeShapeType="1"/>
          </p:cNvSpPr>
          <p:nvPr/>
        </p:nvSpPr>
        <p:spPr bwMode="auto">
          <a:xfrm flipV="1">
            <a:off x="1162050" y="2667000"/>
            <a:ext cx="1276350" cy="2257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7417" name="Line 41"/>
          <p:cNvSpPr>
            <a:spLocks noChangeShapeType="1"/>
          </p:cNvSpPr>
          <p:nvPr/>
        </p:nvSpPr>
        <p:spPr bwMode="auto">
          <a:xfrm>
            <a:off x="1143000" y="4051300"/>
            <a:ext cx="53340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7418" name="Line 42"/>
          <p:cNvSpPr>
            <a:spLocks noChangeShapeType="1"/>
          </p:cNvSpPr>
          <p:nvPr/>
        </p:nvSpPr>
        <p:spPr bwMode="auto">
          <a:xfrm>
            <a:off x="1676400" y="4114800"/>
            <a:ext cx="0" cy="790575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412" grpId="0"/>
      <p:bldP spid="357413" grpId="0"/>
      <p:bldP spid="357417" grpId="0" animBg="1"/>
      <p:bldP spid="3574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dirty="0" smtClean="0">
                <a:solidFill>
                  <a:srgbClr val="FF3300"/>
                </a:solidFill>
                <a:latin typeface="Arial Black" charset="0"/>
              </a:rPr>
              <a:t>How to draw a trend line.  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133600"/>
            <a:ext cx="3773904" cy="298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2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807720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590800"/>
            <a:ext cx="5550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3333CC"/>
                </a:solidFill>
              </a:rPr>
              <a:t>Time to Practice!</a:t>
            </a:r>
            <a:endParaRPr lang="en-US" sz="44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7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686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Dr. </a:t>
            </a:r>
            <a:r>
              <a:rPr lang="en-US" sz="1400" b="1" dirty="0" err="1" smtClean="0"/>
              <a:t>Kruckeberg</a:t>
            </a:r>
            <a:r>
              <a:rPr lang="en-US" sz="1400" b="1" dirty="0" smtClean="0"/>
              <a:t> </a:t>
            </a:r>
            <a:r>
              <a:rPr lang="en-US" sz="1400" b="1" dirty="0"/>
              <a:t>recorded the weights of various dogs and the number of puppies in each dog's litter. </a:t>
            </a:r>
            <a:r>
              <a:rPr lang="en-US" sz="1400" b="1" dirty="0" smtClean="0"/>
              <a:t>Her </a:t>
            </a:r>
            <a:r>
              <a:rPr lang="en-US" sz="1400" b="1" dirty="0"/>
              <a:t>data is shown in the scatter plot below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4" y="1524000"/>
            <a:ext cx="4648200" cy="2921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0" y="1752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A.  Dogs that weigh less than 25 pounds have fewer puppies than dogs that weigh over 100 pounds.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3048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  <a:r>
              <a:rPr lang="en-US" sz="2000" dirty="0"/>
              <a:t>B.  Litter size increases with weight up to about 55 pounds, and then litter size steadily decreases.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5720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C.  A dog that weighs 150 pounds will likely have between 3 and 6 puppies.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410200"/>
            <a:ext cx="8610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2000" dirty="0"/>
              <a:t>.  Dogs between 25 and 100 pounds tend to have more </a:t>
            </a:r>
            <a:r>
              <a:rPr lang="en-US" sz="2000" dirty="0" smtClean="0"/>
              <a:t> puppies </a:t>
            </a:r>
            <a:r>
              <a:rPr lang="en-US" sz="2000" dirty="0"/>
              <a:t>than dogs that weigh less than 25 pounds.</a:t>
            </a:r>
            <a:r>
              <a:rPr lang="en-US" dirty="0"/>
              <a:t> </a:t>
            </a:r>
          </a:p>
        </p:txBody>
      </p:sp>
    </p:spTree>
    <p:extLst>
      <p:ext uri="{BB962C8B-B14F-4D97-AF65-F5344CB8AC3E}">
        <p14:creationId xmlns:p14="http://schemas.microsoft.com/office/powerpoint/2010/main" val="3243133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Which graph shows the trend line that John should use to predict the length of a snake that is older than 6 months?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52" y="1524000"/>
            <a:ext cx="3583448" cy="251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038600"/>
            <a:ext cx="3634463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524000"/>
            <a:ext cx="3496265" cy="2527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4038600"/>
            <a:ext cx="35814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accent2"/>
                </a:solidFill>
              </a:rPr>
              <a:t>Starter Challenge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   Take a TCAP Review Week Sheet </a:t>
            </a:r>
            <a:r>
              <a:rPr lang="en-US" b="1" i="1" u="sng" dirty="0" smtClean="0"/>
              <a:t>from the front stool </a:t>
            </a:r>
            <a:r>
              <a:rPr lang="en-US" dirty="0" smtClean="0"/>
              <a:t>and work on Monday’s questions.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ChangeArrowheads="1"/>
          </p:cNvSpPr>
          <p:nvPr/>
        </p:nvSpPr>
        <p:spPr bwMode="auto">
          <a:xfrm>
            <a:off x="381000" y="3048000"/>
            <a:ext cx="8534400" cy="1143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smtClean="0"/>
              <a:t>I can and I will create and interpret scatterplots, and make and use a trend line.  </a:t>
            </a:r>
            <a:endParaRPr lang="en-US" sz="2800" dirty="0"/>
          </a:p>
          <a:p>
            <a:pPr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5391" name="Rectangle 1055"/>
          <p:cNvSpPr>
            <a:spLocks noChangeArrowheads="1"/>
          </p:cNvSpPr>
          <p:nvPr/>
        </p:nvSpPr>
        <p:spPr bwMode="auto">
          <a:xfrm>
            <a:off x="0" y="12573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i="1">
                <a:solidFill>
                  <a:srgbClr val="FF6600"/>
                </a:solidFill>
                <a:latin typeface="Arial Black" charset="0"/>
              </a:rPr>
              <a:t>Objectives</a:t>
            </a:r>
            <a:endParaRPr lang="en-US" sz="3600" b="1"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rgbClr val="FF3300"/>
                </a:solidFill>
                <a:latin typeface="Arial Black" charset="0"/>
              </a:rPr>
              <a:t>Check It Out!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 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397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The table shows the number of points scored by a high school football team in the first four games of a season. Graph a scatter plot using the given data.</a:t>
            </a:r>
          </a:p>
        </p:txBody>
      </p:sp>
      <p:sp>
        <p:nvSpPr>
          <p:cNvPr id="341124" name="Text Box 132"/>
          <p:cNvSpPr txBox="1">
            <a:spLocks noChangeArrowheads="1"/>
          </p:cNvSpPr>
          <p:nvPr/>
        </p:nvSpPr>
        <p:spPr bwMode="auto">
          <a:xfrm>
            <a:off x="606425" y="4114800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</a:rPr>
              <a:t>Use the table to make ordered pairs for the scatter plot.</a:t>
            </a:r>
          </a:p>
        </p:txBody>
      </p:sp>
      <p:sp>
        <p:nvSpPr>
          <p:cNvPr id="341125" name="Text Box 133"/>
          <p:cNvSpPr txBox="1">
            <a:spLocks noChangeArrowheads="1"/>
          </p:cNvSpPr>
          <p:nvPr/>
        </p:nvSpPr>
        <p:spPr bwMode="auto">
          <a:xfrm>
            <a:off x="596900" y="4953000"/>
            <a:ext cx="5956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</a:rPr>
              <a:t>The x-value represents the individual games and the y-value represents the points scored in each game. </a:t>
            </a:r>
          </a:p>
        </p:txBody>
      </p:sp>
      <p:sp>
        <p:nvSpPr>
          <p:cNvPr id="341126" name="Text Box 134"/>
          <p:cNvSpPr txBox="1">
            <a:spLocks noChangeArrowheads="1"/>
          </p:cNvSpPr>
          <p:nvPr/>
        </p:nvSpPr>
        <p:spPr bwMode="auto">
          <a:xfrm>
            <a:off x="609600" y="6080125"/>
            <a:ext cx="267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</a:rPr>
              <a:t>Plot the ordered pairs.</a:t>
            </a:r>
          </a:p>
        </p:txBody>
      </p:sp>
      <p:graphicFrame>
        <p:nvGraphicFramePr>
          <p:cNvPr id="341160" name="Group 168"/>
          <p:cNvGraphicFramePr>
            <a:graphicFrameLocks noGrp="1"/>
          </p:cNvGraphicFramePr>
          <p:nvPr/>
        </p:nvGraphicFramePr>
        <p:xfrm>
          <a:off x="609600" y="3048000"/>
          <a:ext cx="3733800" cy="914400"/>
        </p:xfrm>
        <a:graphic>
          <a:graphicData uri="http://schemas.openxmlformats.org/drawingml/2006/table">
            <a:tbl>
              <a:tblPr/>
              <a:tblGrid>
                <a:gridCol w="1217613"/>
                <a:gridCol w="568325"/>
                <a:gridCol w="649287"/>
                <a:gridCol w="649288"/>
                <a:gridCol w="649287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Game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1162" name="Picture 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95600"/>
            <a:ext cx="21526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124" grpId="0"/>
      <p:bldP spid="341125" grpId="0"/>
      <p:bldP spid="341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4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7533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62000" y="2133600"/>
            <a:ext cx="2438400" cy="1295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2133600"/>
            <a:ext cx="2438400" cy="1295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91200" y="2133600"/>
            <a:ext cx="2438400" cy="1295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0" y="117093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20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2635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27495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8638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3321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77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4235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69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6699"/>
                </a:solidFill>
                <a:latin typeface="Arial Black" charset="0"/>
              </a:rPr>
              <a:t>Describing 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Correlations from Scatter Plots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533400" y="2012950"/>
            <a:ext cx="7826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Describe the correlation illustrated by the scatter plot.</a:t>
            </a:r>
          </a:p>
        </p:txBody>
      </p:sp>
      <p:sp>
        <p:nvSpPr>
          <p:cNvPr id="344075" name="Text Box 11"/>
          <p:cNvSpPr txBox="1">
            <a:spLocks noChangeArrowheads="1"/>
          </p:cNvSpPr>
          <p:nvPr/>
        </p:nvSpPr>
        <p:spPr bwMode="auto">
          <a:xfrm>
            <a:off x="685800" y="4756150"/>
            <a:ext cx="3787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There is a positive correlation between the two data sets.</a:t>
            </a:r>
          </a:p>
        </p:txBody>
      </p:sp>
      <p:sp>
        <p:nvSpPr>
          <p:cNvPr id="344078" name="Text Box 14"/>
          <p:cNvSpPr txBox="1">
            <a:spLocks noChangeArrowheads="1"/>
          </p:cNvSpPr>
          <p:nvPr/>
        </p:nvSpPr>
        <p:spPr bwMode="auto">
          <a:xfrm>
            <a:off x="609600" y="3003550"/>
            <a:ext cx="3886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3333FF"/>
                </a:solidFill>
              </a:rPr>
              <a:t>As the average daily temperature increased,  the number of visitor increased.</a:t>
            </a:r>
          </a:p>
        </p:txBody>
      </p:sp>
      <p:pic>
        <p:nvPicPr>
          <p:cNvPr id="34408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98750"/>
            <a:ext cx="32004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75" grpId="0"/>
      <p:bldP spid="3440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0" y="984464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86000" indent="-2286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20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2635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27495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8638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3321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77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4235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69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6699"/>
                </a:solidFill>
                <a:latin typeface="Arial Black" charset="0"/>
              </a:rPr>
              <a:t>Identifying 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Correlations  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381000" y="2606675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Verdana" charset="0"/>
              </a:rPr>
              <a:t>the average temperature in a city and the number of speeding tickets given in the city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381000" y="3613150"/>
            <a:ext cx="7559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You would expect to see no correlation. The number of speeding tickets has nothing to do with the temperature.</a:t>
            </a:r>
          </a:p>
        </p:txBody>
      </p:sp>
      <p:sp>
        <p:nvSpPr>
          <p:cNvPr id="347147" name="Text Box 11"/>
          <p:cNvSpPr txBox="1">
            <a:spLocks noChangeArrowheads="1"/>
          </p:cNvSpPr>
          <p:nvPr/>
        </p:nvSpPr>
        <p:spPr bwMode="auto">
          <a:xfrm>
            <a:off x="381000" y="1600200"/>
            <a:ext cx="84359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i="1" dirty="0"/>
              <a:t>Identify the correlation you would expect to see between the pair of data sets. Explain. </a:t>
            </a:r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81000" y="914400"/>
            <a:ext cx="76200" cy="4572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381000" y="2590800"/>
            <a:ext cx="8093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Verdana" charset="0"/>
              </a:rPr>
              <a:t>the number of people in an audience and ticket sales</a:t>
            </a:r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You would expect to see a positive correlation. As the number of people in the audience increases, ticket sales increase.</a:t>
            </a:r>
            <a:r>
              <a:rPr lang="en-US" sz="2000" b="1"/>
              <a:t> </a:t>
            </a:r>
          </a:p>
        </p:txBody>
      </p:sp>
      <p:sp>
        <p:nvSpPr>
          <p:cNvPr id="363528" name="Line 8"/>
          <p:cNvSpPr>
            <a:spLocks noChangeShapeType="1"/>
          </p:cNvSpPr>
          <p:nvPr/>
        </p:nvSpPr>
        <p:spPr bwMode="auto">
          <a:xfrm flipH="1">
            <a:off x="381000" y="914400"/>
            <a:ext cx="76200" cy="4572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3529" name="Text Box 9"/>
          <p:cNvSpPr txBox="1">
            <a:spLocks noChangeArrowheads="1"/>
          </p:cNvSpPr>
          <p:nvPr/>
        </p:nvSpPr>
        <p:spPr bwMode="auto">
          <a:xfrm>
            <a:off x="0" y="984464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86000" indent="-2286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20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2635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27495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8638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3321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77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4235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69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6699"/>
                </a:solidFill>
                <a:latin typeface="Arial Black" charset="0"/>
              </a:rPr>
              <a:t>Ex. 1) Identifying 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Correlations  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403225" y="2614613"/>
            <a:ext cx="8369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17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Verdana" charset="0"/>
              </a:rPr>
              <a:t>a runner</a:t>
            </a:r>
            <a:r>
              <a:rPr lang="ja-JP" altLang="en-US" b="1" dirty="0">
                <a:solidFill>
                  <a:srgbClr val="3333CC"/>
                </a:solidFill>
                <a:latin typeface="Arial"/>
              </a:rPr>
              <a:t>’</a:t>
            </a:r>
            <a:r>
              <a:rPr lang="en-US" b="1" dirty="0">
                <a:solidFill>
                  <a:srgbClr val="3333CC"/>
                </a:solidFill>
                <a:latin typeface="Verdana" charset="0"/>
              </a:rPr>
              <a:t>s time and the distance to the finish line</a:t>
            </a: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403225" y="3629025"/>
            <a:ext cx="7712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You would expect to see a negative correlation. As a runner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time increases, the distance to the finish line decreases.</a:t>
            </a:r>
          </a:p>
        </p:txBody>
      </p:sp>
      <p:sp>
        <p:nvSpPr>
          <p:cNvPr id="361480" name="Text Box 8"/>
          <p:cNvSpPr txBox="1">
            <a:spLocks noChangeArrowheads="1"/>
          </p:cNvSpPr>
          <p:nvPr/>
        </p:nvSpPr>
        <p:spPr bwMode="auto">
          <a:xfrm>
            <a:off x="0" y="984464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20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26352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27495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8638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3321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77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4235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69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6699"/>
                </a:solidFill>
                <a:latin typeface="Arial Black" charset="0"/>
              </a:rPr>
              <a:t>Ex. 2) Identifying </a:t>
            </a:r>
            <a:r>
              <a:rPr lang="en-US" dirty="0">
                <a:solidFill>
                  <a:srgbClr val="006699"/>
                </a:solidFill>
                <a:latin typeface="Arial Black" charset="0"/>
              </a:rPr>
              <a:t>Correlations  </a:t>
            </a:r>
            <a:endParaRPr lang="en-US" sz="2600" dirty="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13956</TotalTime>
  <Words>567</Words>
  <Application>Microsoft Macintosh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Rachel  Patterson</cp:lastModifiedBy>
  <cp:revision>332</cp:revision>
  <cp:lastPrinted>2002-10-02T17:02:09Z</cp:lastPrinted>
  <dcterms:created xsi:type="dcterms:W3CDTF">2002-04-04T21:42:53Z</dcterms:created>
  <dcterms:modified xsi:type="dcterms:W3CDTF">2014-01-21T21:06:16Z</dcterms:modified>
</cp:coreProperties>
</file>