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5" r:id="rId2"/>
    <p:sldMasterId id="2147483869" r:id="rId3"/>
    <p:sldMasterId id="2147483881" r:id="rId4"/>
    <p:sldMasterId id="2147483893" r:id="rId5"/>
    <p:sldMasterId id="2147483905" r:id="rId6"/>
    <p:sldMasterId id="2147484133" r:id="rId7"/>
    <p:sldMasterId id="2147484273" r:id="rId8"/>
  </p:sldMasterIdLst>
  <p:notesMasterIdLst>
    <p:notesMasterId r:id="rId33"/>
  </p:notesMasterIdLst>
  <p:sldIdLst>
    <p:sldId id="257" r:id="rId9"/>
    <p:sldId id="281" r:id="rId10"/>
    <p:sldId id="256" r:id="rId11"/>
    <p:sldId id="259" r:id="rId12"/>
    <p:sldId id="258" r:id="rId13"/>
    <p:sldId id="265" r:id="rId14"/>
    <p:sldId id="271" r:id="rId15"/>
    <p:sldId id="272" r:id="rId16"/>
    <p:sldId id="280" r:id="rId17"/>
    <p:sldId id="274" r:id="rId18"/>
    <p:sldId id="273" r:id="rId19"/>
    <p:sldId id="261" r:id="rId20"/>
    <p:sldId id="276" r:id="rId21"/>
    <p:sldId id="277" r:id="rId22"/>
    <p:sldId id="262" r:id="rId23"/>
    <p:sldId id="263" r:id="rId24"/>
    <p:sldId id="279" r:id="rId25"/>
    <p:sldId id="268" r:id="rId26"/>
    <p:sldId id="282" r:id="rId27"/>
    <p:sldId id="283" r:id="rId28"/>
    <p:sldId id="287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</a:defRPr>
            </a:lvl1pPr>
          </a:lstStyle>
          <a:p>
            <a:fld id="{E7DB483D-B467-4DA3-8CDF-10DE59EB8768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</a:defRPr>
            </a:lvl1pPr>
          </a:lstStyle>
          <a:p>
            <a:fld id="{FB84B54C-A316-46EE-B2C2-6ACB8A60E2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DA09E7-B5C9-4B01-8F8F-E68E85B4072D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76C42B-35D2-4A49-9E91-2249F88BE27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84D7D-D5CD-4824-8518-0D16C4F63FFB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3922B-415E-45B9-B0FD-759E39C40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EEC473A0-F5FB-4EE1-A5C4-27D61C295143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F82610BE-A86E-4E8B-A431-E9850AC5C93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6DDCC-59AB-48ED-A0F1-777A1743B9A2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F001E-6670-45EF-8143-AD361A718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261F0B-403B-43D3-AE3D-A477781ECC2B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B01E4-6EC6-4DF8-9246-D18C1B030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82244-60DD-4B6D-9615-9313F175C153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1E162-92C0-4664-B3FC-366BF3C73E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30FC74-3138-49BB-AD69-EB2A082B4D9B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4C323-4651-4F38-ACCB-3CD35ECA1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EA300-152E-4286-B6A1-57166E3DB471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CD10-7D7B-4F29-AB03-AD31FEC96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777455-A47A-481D-8B06-21F446BBAA9D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D4EB2-2899-459A-9DED-EF57055FF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9B4AB-9B33-4A59-8159-3573A39B8BCE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5234D-55F5-4EE9-9765-3713636C1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E4DEF-0BD0-4E19-80AA-010389A44A43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1AD05-BBEC-4CF1-B543-4E088C595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1AAD4-89A9-48DD-9296-40553E807C7B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06B11-D284-4F15-BC57-7482B61F1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F808A-3F82-42C6-8BE8-6ADEFAE95CE5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A704C-7856-47FA-BAAE-26C768238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ABCD0-C1C9-48F0-8990-61867A6A4C59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2836B-C7A8-4877-80CE-725EC32DD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99A7E-94FA-402C-8066-780ACB98864E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F5FCF-A727-4567-B7FA-89FB01EE24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2C623B-08DE-40A4-B44D-EB13A45C571B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E4DDA-F912-44CA-A41F-478AA9884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2F34C-8209-4CFE-A2AB-F6A422D78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C33CA-8C79-4A36-AE5E-83B88F08FE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8A409-0B3E-4D33-8A8E-CA69E5E26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E9D9D-6446-49E9-9111-6AA7E74A4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F7AEC-AB7C-4E87-BB23-CD5E167E4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0042E-B083-4C70-8069-BCCAF4150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94ECA-CBE3-41AB-BFB7-126E786B84BF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A0BF2AB6-F667-464C-820D-9F8B5DCAA3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63438-4975-4EB1-8743-B3E0D53BF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B738C-AF9C-4D8E-B160-E480355A5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67A62-7DD5-43E1-96E6-BC36C0090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0C2B8-DCCF-4DC6-B919-56570D606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412E-4AFE-4F79-B2E4-58A457C954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8127C-E4D2-4627-9DC3-CE04E251E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9E18E-61E8-466D-AB50-AEF3BB5B6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E28D2-820A-4F34-BEE3-E2E8BD40D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71179-D727-4260-A886-D355B5D52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09D58-EFC5-4505-AEE0-6CB454865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8D187-0B84-49BF-8D9C-255BE8BD0D66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A8CEFC-A704-4FAD-80CD-C34E0825CF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752B3-D2A4-43B6-BA55-6628B4A33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220D2-806A-45A0-98C8-274DF340F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4613A-57C0-4099-8775-9CD8B83FA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79F2A-6B52-4297-9842-0B9B77B5D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3740D-64BF-4EA7-933B-E66B69759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CB8FB-9870-441B-B3CB-25CA5943F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68205-4A41-4E6D-AFDA-61934F92E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D754A-EA64-4F47-B42A-15DC6C0EE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F6C21-1B43-4DE3-9A36-B7BE24ACA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B5135-4E3E-4DA6-9AEC-F46DA29A6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A68B-444D-4170-9E35-FEFBDB956971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473BEE-63E4-4A52-8EA1-2BE2AEFA68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7324B-CE15-4C2E-ABAE-0FF83E7A3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FD78A-D9CC-4E23-8C64-9FF49F20B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DA17B-B17E-4E28-8A7A-09BF33491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49159-B31F-4BF1-9DEF-F4695FA96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C9409-BA20-4FF1-A3B6-552A92430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8802C-48B7-4A7A-B2F6-6E178947C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9809D-781F-4F17-BE80-692405E91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A495E-17B2-4187-B0E5-73D8C4465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58991-C55D-46EF-83D4-EFEE98E79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EF6C3-C6F8-4429-8B83-8C771F58D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5D506-8B55-41B0-AB81-A49378D2439C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48482-F181-4F59-84D9-D63A93D2AE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CD96-1448-49B9-B75F-03C0546002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857FF-9CF3-49B0-9465-26D8C60F1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F028B-AB0E-4FFB-8EDB-C43A01FE4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5F215-D735-48C4-9ACB-9C24681A9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6B9AA-24DC-449A-858E-59C3909BA8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1E946-03EC-4D2B-8348-B13DA06C4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89638-3C78-48DB-9CF4-491FAFB57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49DB2-0911-4AA8-85BA-D24A7EF8F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6380A75-1B3D-48DC-A27C-4725B1678F23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7DE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7DEC9"/>
                </a:solidFill>
              </a:defRPr>
            </a:lvl1pPr>
          </a:lstStyle>
          <a:p>
            <a:fld id="{3F48601E-8464-4493-873E-280E81E730A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C3808-A795-4E52-88AC-28BDA591AD9B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112E4-D195-4C5B-895C-482606282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FDF86-D39C-4D64-9CAC-A47B2984A1A1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A4658-F98A-44BE-8612-19E03E6014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96B40-9CC5-40FF-BCFB-E1950BC7C6D5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CAE3F773-6071-48B9-822E-367402D517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45804C-9DB9-4F37-8BD7-AEE654D98C29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E0E40E-4A51-42AC-99CA-0210247ED2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95F81-17ED-4861-BCEE-4EDFFAC6F59C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BA5824-C67E-4366-90C5-4C24011285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6D2742-E9AA-4B7C-8F37-D4CC3B5C22DC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599F6-F301-4FDE-90EF-2AB128EABC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1453E-EE53-49EE-B1FA-EEE217916FA3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4F271C"/>
                </a:solidFill>
              </a:defRPr>
            </a:lvl1pPr>
          </a:lstStyle>
          <a:p>
            <a:fld id="{4EEA9E27-9CF3-466E-A4E1-C1A46BB90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A394C-FFB6-462C-A0DD-A5B861781121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D6105-9546-41D4-B4C5-220D41380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6A059E5A-51D4-4CD1-9F5F-C035E879F747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F103FFD7-5826-4F3A-AF5E-21832F69BF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19978A-1D1F-40AD-9F04-066452CA6BE9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FAF84-7AE6-4A5B-9DB4-F94753BDC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A24539CF-F7BB-4486-86C5-39385876A92C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520F1DA-CEB2-4E89-8954-F0B5E6D40FE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78934-8EB1-4EDF-95EC-62B57A100B55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592B7-60B8-4EF9-B659-DBF5C1C0F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C83D6-2226-434A-9526-6E648CEE5E71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D6CB4-06E9-4DB7-8950-520A0303D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DA09E7-B5C9-4B01-8F8F-E68E85B4072D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7DEC9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76C42B-35D2-4A49-9E91-2249F88BE270}" type="slidenum">
              <a:rPr lang="en-US">
                <a:solidFill>
                  <a:srgbClr val="E7DEC9"/>
                </a:solidFill>
              </a:rPr>
              <a:pPr/>
              <a:t>‹#›</a:t>
            </a:fld>
            <a:endParaRPr lang="en-US">
              <a:solidFill>
                <a:srgbClr val="E7DEC9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1AAD4-89A9-48DD-9296-40553E807C7B}" type="datetimeFigureOut">
              <a:rPr lang="en-US">
                <a:solidFill>
                  <a:srgbClr val="4F271C"/>
                </a:solidFill>
              </a:rPr>
              <a:pPr/>
              <a:t>9/10/2013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06B11-D284-4F15-BC57-7482B61F1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94ECA-CBE3-41AB-BFB7-126E786B84BF}" type="datetimeFigureOut">
              <a:rPr lang="en-US">
                <a:solidFill>
                  <a:srgbClr val="4F271C"/>
                </a:solidFill>
              </a:rPr>
              <a:pPr/>
              <a:t>9/10/2013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A0BF2AB6-F667-464C-820D-9F8B5DCAA3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8D187-0B84-49BF-8D9C-255BE8BD0D66}" type="datetimeFigureOut">
              <a:rPr lang="en-US">
                <a:solidFill>
                  <a:srgbClr val="4F271C"/>
                </a:solidFill>
              </a:rPr>
              <a:pPr/>
              <a:t>9/10/2013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A8CEFC-A704-4FAD-80CD-C34E0825CF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7A68B-444D-4170-9E35-FEFBDB956971}" type="datetimeFigureOut">
              <a:rPr lang="en-US">
                <a:solidFill>
                  <a:srgbClr val="4F271C"/>
                </a:solidFill>
              </a:rPr>
              <a:pPr/>
              <a:t>9/10/2013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473BEE-63E4-4A52-8EA1-2BE2AEFA68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5D506-8B55-41B0-AB81-A49378D2439C}" type="datetimeFigureOut">
              <a:rPr lang="en-US">
                <a:solidFill>
                  <a:srgbClr val="4F271C"/>
                </a:solidFill>
              </a:rPr>
              <a:pPr/>
              <a:t>9/10/2013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48482-F181-4F59-84D9-D63A93D2AE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FDF86-D39C-4D64-9CAC-A47B2984A1A1}" type="datetimeFigureOut">
              <a:rPr lang="en-US">
                <a:solidFill>
                  <a:srgbClr val="4F271C"/>
                </a:solidFill>
              </a:rPr>
              <a:pPr/>
              <a:t>9/10/2013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A4658-F98A-44BE-8612-19E03E601403}" type="slidenum">
              <a:rPr lang="en-US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</p:spTree>
  </p:cSld>
  <p:clrMapOvr>
    <a:masterClrMapping/>
  </p:clrMapOvr>
  <p:transition spd="slow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C83D6-2226-434A-9526-6E648CEE5E71}" type="datetimeFigureOut">
              <a:rPr lang="en-US">
                <a:solidFill>
                  <a:srgbClr val="4F271C"/>
                </a:solidFill>
              </a:rPr>
              <a:pPr/>
              <a:t>9/10/2013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D6CB4-06E9-4DB7-8950-520A0303D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E9BE8A5A-9FB2-45FD-B1DB-8C38654EB89C}" type="datetimeFigureOut">
              <a:rPr lang="en-US">
                <a:solidFill>
                  <a:srgbClr val="4F271C"/>
                </a:solidFill>
              </a:rPr>
              <a:pPr/>
              <a:t>9/10/2013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51D5A30A-2888-4A43-A8A0-7342F1A7AC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84D7D-D5CD-4824-8518-0D16C4F63FFB}" type="datetimeFigureOut">
              <a:rPr lang="en-US">
                <a:solidFill>
                  <a:srgbClr val="4F271C"/>
                </a:solidFill>
              </a:rPr>
              <a:pPr/>
              <a:t>9/10/2013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3922B-415E-45B9-B0FD-759E39C40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E9BE8A5A-9FB2-45FD-B1DB-8C38654EB89C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51D5A30A-2888-4A43-A8A0-7342F1A7AC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EEC473A0-F5FB-4EE1-A5C4-27D61C295143}" type="datetimeFigureOut">
              <a:rPr lang="en-US">
                <a:solidFill>
                  <a:srgbClr val="4F271C"/>
                </a:solidFill>
              </a:rPr>
              <a:pPr/>
              <a:t>9/10/2013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F82610BE-A86E-4E8B-A431-E9850AC5C93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6DDCC-59AB-48ED-A0F1-777A1743B9A2}" type="datetimeFigureOut">
              <a:rPr lang="en-US">
                <a:solidFill>
                  <a:srgbClr val="4F271C"/>
                </a:solidFill>
              </a:rPr>
              <a:pPr/>
              <a:t>9/10/2013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F001E-6670-45EF-8143-AD361A718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4B6EEE1B-F613-48BE-8CFA-61157BFB0117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F1706ACE-DD4C-4CEA-AAA0-F38C046D2E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194" r:id="rId2"/>
    <p:sldLayoutId id="2147484226" r:id="rId3"/>
    <p:sldLayoutId id="2147484227" r:id="rId4"/>
    <p:sldLayoutId id="2147484228" r:id="rId5"/>
    <p:sldLayoutId id="2147484195" r:id="rId6"/>
    <p:sldLayoutId id="2147484229" r:id="rId7"/>
    <p:sldLayoutId id="2147484196" r:id="rId8"/>
    <p:sldLayoutId id="2147484230" r:id="rId9"/>
    <p:sldLayoutId id="2147484197" r:id="rId10"/>
    <p:sldLayoutId id="2147484231" r:id="rId11"/>
    <p:sldLayoutId id="2147484198" r:id="rId12"/>
  </p:sldLayoutIdLst>
  <p:transition spd="slow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0FEA573-87FA-4E10-95A3-FE2CE6A17B5B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B865558-8F77-4163-8169-0B4517717C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ADED63AB-EB3D-4170-9A48-7DAF3F3101A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66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A7C3E956-B6EA-4A98-8BCB-F3DB8DAF05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9FD279CA-31A8-430A-AD97-00136ECE807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0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120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2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2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2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2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2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2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2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3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3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3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3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3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3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288E439A-CEA2-4B46-B833-C84DE7DA52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F271C"/>
                </a:solidFill>
                <a:latin typeface="Tw Cen MT" pitchFamily="34" charset="0"/>
              </a:defRPr>
            </a:lvl1pPr>
          </a:lstStyle>
          <a:p>
            <a:fld id="{8F31FD2C-611B-4BE3-ACCD-FEA40B22708C}" type="datetimeFigureOut">
              <a:rPr lang="en-US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4F271C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5D7F7AFA-DB15-4CFC-BB8C-85586AEF93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20" r:id="rId2"/>
    <p:sldLayoutId id="2147484267" r:id="rId3"/>
    <p:sldLayoutId id="2147484268" r:id="rId4"/>
    <p:sldLayoutId id="2147484269" r:id="rId5"/>
    <p:sldLayoutId id="2147484221" r:id="rId6"/>
    <p:sldLayoutId id="2147484270" r:id="rId7"/>
    <p:sldLayoutId id="2147484222" r:id="rId8"/>
    <p:sldLayoutId id="2147484271" r:id="rId9"/>
    <p:sldLayoutId id="2147484223" r:id="rId10"/>
    <p:sldLayoutId id="2147484272" r:id="rId11"/>
    <p:sldLayoutId id="2147484224" r:id="rId12"/>
  </p:sldLayoutIdLst>
  <p:transition spd="slow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4B6EEE1B-F613-48BE-8CFA-61157BFB0117}" type="datetimeFigureOut">
              <a:rPr lang="en-US">
                <a:solidFill>
                  <a:srgbClr val="4F271C"/>
                </a:solidFill>
              </a:rPr>
              <a:pPr/>
              <a:t>9/10/2013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F1706ACE-DD4C-4CEA-AAA0-F38C046D2E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</p:sldLayoutIdLst>
  <p:transition spd="slow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Starter Challenge</a:t>
            </a:r>
          </a:p>
        </p:txBody>
      </p:sp>
      <p:pic>
        <p:nvPicPr>
          <p:cNvPr id="9011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1524000"/>
            <a:ext cx="91440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8" y="4267200"/>
            <a:ext cx="281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86000" y="4697413"/>
            <a:ext cx="80963" cy="17462"/>
          </a:xfrm>
          <a:custGeom>
            <a:avLst/>
            <a:gdLst>
              <a:gd name="T0" fmla="*/ 0 w 224"/>
              <a:gd name="T1" fmla="*/ 1529530819 h 51"/>
              <a:gd name="T2" fmla="*/ 12933478 w 224"/>
              <a:gd name="T3" fmla="*/ 1532461696 h 51"/>
              <a:gd name="T4" fmla="*/ 25866956 w 224"/>
              <a:gd name="T5" fmla="*/ 1532461696 h 51"/>
              <a:gd name="T6" fmla="*/ 16199467 w 224"/>
              <a:gd name="T7" fmla="*/ 1535392573 h 51"/>
              <a:gd name="T8" fmla="*/ 3265990 w 224"/>
              <a:gd name="T9" fmla="*/ 1535392573 h 51"/>
              <a:gd name="T10" fmla="*/ 22731447 w 224"/>
              <a:gd name="T11" fmla="*/ 1535392573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4" h="51" extrusionOk="0">
                <a:moveTo>
                  <a:pt x="0" y="0"/>
                </a:moveTo>
                <a:cubicBezTo>
                  <a:pt x="39" y="10"/>
                  <a:pt x="55" y="25"/>
                  <a:pt x="99" y="25"/>
                </a:cubicBezTo>
                <a:cubicBezTo>
                  <a:pt x="121" y="25"/>
                  <a:pt x="256" y="25"/>
                  <a:pt x="198" y="25"/>
                </a:cubicBezTo>
                <a:cubicBezTo>
                  <a:pt x="160" y="25"/>
                  <a:pt x="178" y="50"/>
                  <a:pt x="124" y="50"/>
                </a:cubicBezTo>
                <a:cubicBezTo>
                  <a:pt x="102" y="50"/>
                  <a:pt x="-34" y="50"/>
                  <a:pt x="25" y="50"/>
                </a:cubicBezTo>
                <a:cubicBezTo>
                  <a:pt x="75" y="50"/>
                  <a:pt x="124" y="50"/>
                  <a:pt x="174" y="50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7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24025" y="5081588"/>
            <a:ext cx="53975" cy="34925"/>
          </a:xfrm>
          <a:custGeom>
            <a:avLst/>
            <a:gdLst>
              <a:gd name="T0" fmla="*/ 19292464 w 150"/>
              <a:gd name="T1" fmla="*/ 1721563264 h 100"/>
              <a:gd name="T2" fmla="*/ 19292464 w 150"/>
              <a:gd name="T3" fmla="*/ 1727539979 h 100"/>
              <a:gd name="T4" fmla="*/ 9711182 w 150"/>
              <a:gd name="T5" fmla="*/ 1730589281 h 100"/>
              <a:gd name="T6" fmla="*/ 0 w 150"/>
              <a:gd name="T7" fmla="*/ 1733638583 h 100"/>
              <a:gd name="T8" fmla="*/ 0 w 150"/>
              <a:gd name="T9" fmla="*/ 1730589281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0" h="100" extrusionOk="0">
                <a:moveTo>
                  <a:pt x="149" y="0"/>
                </a:moveTo>
                <a:cubicBezTo>
                  <a:pt x="149" y="25"/>
                  <a:pt x="149" y="33"/>
                  <a:pt x="149" y="49"/>
                </a:cubicBezTo>
                <a:cubicBezTo>
                  <a:pt x="111" y="62"/>
                  <a:pt x="129" y="74"/>
                  <a:pt x="75" y="74"/>
                </a:cubicBezTo>
                <a:cubicBezTo>
                  <a:pt x="71" y="86"/>
                  <a:pt x="24" y="129"/>
                  <a:pt x="0" y="99"/>
                </a:cubicBezTo>
                <a:cubicBezTo>
                  <a:pt x="0" y="91"/>
                  <a:pt x="0" y="82"/>
                  <a:pt x="0" y="74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8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77925" y="4741863"/>
            <a:ext cx="53975" cy="9525"/>
          </a:xfrm>
          <a:custGeom>
            <a:avLst/>
            <a:gdLst>
              <a:gd name="T0" fmla="*/ 0 w 150"/>
              <a:gd name="T1" fmla="*/ 1767673313 h 26"/>
              <a:gd name="T2" fmla="*/ 16055404 w 150"/>
              <a:gd name="T3" fmla="*/ 1767673313 h 26"/>
              <a:gd name="T4" fmla="*/ 19292464 w 150"/>
              <a:gd name="T5" fmla="*/ 1771028677 h 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" h="26" extrusionOk="0">
                <a:moveTo>
                  <a:pt x="0" y="0"/>
                </a:moveTo>
                <a:cubicBezTo>
                  <a:pt x="41" y="0"/>
                  <a:pt x="83" y="0"/>
                  <a:pt x="124" y="0"/>
                </a:cubicBezTo>
                <a:cubicBezTo>
                  <a:pt x="124" y="25"/>
                  <a:pt x="124" y="33"/>
                  <a:pt x="149" y="25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tmp44A.tmp"/>
          <p:cNvPicPr>
            <a:picLocks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Starter Challenge</a:t>
            </a:r>
          </a:p>
        </p:txBody>
      </p:sp>
      <p:pic>
        <p:nvPicPr>
          <p:cNvPr id="106498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62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828800"/>
            <a:ext cx="685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5181600"/>
            <a:ext cx="3505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Turn in your Is It a Right Triangle? Practice. 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tmp44A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ythagoras statu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3911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2" name="Title 10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Pythagorean Theorem</a:t>
            </a:r>
          </a:p>
        </p:txBody>
      </p:sp>
      <p:sp>
        <p:nvSpPr>
          <p:cNvPr id="107523" name="Content Placeholder 1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724400" y="51054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a</a:t>
            </a:r>
            <a:r>
              <a:rPr lang="en-US" sz="5400" b="1" baseline="30000" dirty="0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2</a:t>
            </a:r>
            <a:r>
              <a:rPr lang="en-US" sz="5400" b="1" dirty="0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 + b</a:t>
            </a:r>
            <a:r>
              <a:rPr lang="en-US" sz="5400" b="1" baseline="30000" dirty="0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2</a:t>
            </a:r>
            <a:r>
              <a:rPr lang="en-US" sz="5400" b="1" dirty="0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 = c</a:t>
            </a:r>
            <a:r>
              <a:rPr lang="en-US" sz="5400" b="1" baseline="30000" dirty="0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2</a:t>
            </a:r>
            <a:endParaRPr lang="en-US" sz="5400" b="1" dirty="0">
              <a:solidFill>
                <a:srgbClr val="FF2F0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715000" y="2971800"/>
            <a:ext cx="2362200" cy="1295400"/>
          </a:xfrm>
          <a:prstGeom prst="rtTriangle">
            <a:avLst/>
          </a:prstGeom>
          <a:solidFill>
            <a:schemeClr val="accent2"/>
          </a:solidFill>
          <a:ln w="57150">
            <a:solidFill>
              <a:srgbClr val="1E1E1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629400" y="2895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2F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c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248400" y="41910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b</a:t>
            </a:r>
            <a:endParaRPr lang="en-US" sz="4400" b="1">
              <a:solidFill>
                <a:srgbClr val="FF2F0F"/>
              </a:solidFill>
              <a:latin typeface="+mn-lt"/>
              <a:ea typeface="+mn-ea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105400" y="33528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a</a:t>
            </a:r>
            <a:endParaRPr lang="en-US" sz="4400" b="1">
              <a:solidFill>
                <a:srgbClr val="FF2F0F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990600"/>
            <a:ext cx="4800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u="sng" dirty="0" smtClean="0"/>
              <a:t>Objective: </a:t>
            </a:r>
            <a:r>
              <a:rPr lang="en-US" sz="3600" dirty="0" smtClean="0"/>
              <a:t>I CAN and I WILL find the missing values. 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715000" y="3962400"/>
            <a:ext cx="304800" cy="304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5" grpId="0" animBg="1"/>
      <p:bldP spid="7176" grpId="0" autoUpdateAnimBg="0"/>
      <p:bldP spid="7177" grpId="0" autoUpdateAnimBg="0"/>
      <p:bldP spid="717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Find the Hypotenuse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     8 </a:t>
            </a:r>
            <a:r>
              <a:rPr lang="en-US" dirty="0" smtClean="0">
                <a:ea typeface="ＭＳ Ｐゴシック" pitchFamily="34" charset="-128"/>
              </a:rPr>
              <a:t>in.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		</a:t>
            </a:r>
            <a:r>
              <a:rPr lang="en-US" dirty="0" smtClean="0">
                <a:ea typeface="ＭＳ Ｐゴシック" pitchFamily="34" charset="-128"/>
              </a:rPr>
              <a:t>   5 </a:t>
            </a:r>
            <a:r>
              <a:rPr lang="en-US" dirty="0" smtClean="0">
                <a:ea typeface="ＭＳ Ｐゴシック" pitchFamily="34" charset="-128"/>
              </a:rPr>
              <a:t>in. 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2057400" y="1981200"/>
            <a:ext cx="5029200" cy="3352800"/>
          </a:xfrm>
          <a:prstGeom prst="rt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tmp44A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Ex. 3) Find the Hypotenuse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a=7ft          b=24ft          c=?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4" name="Picture 3" descr="tmp44A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Ex. 4) Find the Hypotenuse</a:t>
            </a:r>
          </a:p>
        </p:txBody>
      </p:sp>
      <p:sp>
        <p:nvSpPr>
          <p:cNvPr id="113666" name="AutoShape 7"/>
          <p:cNvSpPr>
            <a:spLocks noChangeArrowheads="1"/>
          </p:cNvSpPr>
          <p:nvPr/>
        </p:nvSpPr>
        <p:spPr bwMode="auto">
          <a:xfrm>
            <a:off x="5257800" y="1752600"/>
            <a:ext cx="2819400" cy="2209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Text Box 8"/>
          <p:cNvSpPr txBox="1">
            <a:spLocks noChangeArrowheads="1"/>
          </p:cNvSpPr>
          <p:nvPr/>
        </p:nvSpPr>
        <p:spPr bwMode="auto">
          <a:xfrm>
            <a:off x="4648200" y="2819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16ft. </a:t>
            </a:r>
          </a:p>
        </p:txBody>
      </p:sp>
      <p:sp>
        <p:nvSpPr>
          <p:cNvPr id="113668" name="Text Box 9"/>
          <p:cNvSpPr txBox="1">
            <a:spLocks noChangeArrowheads="1"/>
          </p:cNvSpPr>
          <p:nvPr/>
        </p:nvSpPr>
        <p:spPr bwMode="auto">
          <a:xfrm>
            <a:off x="5867400" y="3962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30ft. </a:t>
            </a:r>
          </a:p>
        </p:txBody>
      </p:sp>
      <p:sp>
        <p:nvSpPr>
          <p:cNvPr id="113669" name="Text Box 10"/>
          <p:cNvSpPr txBox="1">
            <a:spLocks noChangeArrowheads="1"/>
          </p:cNvSpPr>
          <p:nvPr/>
        </p:nvSpPr>
        <p:spPr bwMode="auto">
          <a:xfrm>
            <a:off x="6477000" y="2438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</a:p>
        </p:txBody>
      </p:sp>
      <p:pic>
        <p:nvPicPr>
          <p:cNvPr id="7" name="Picture 6" descr="tmp44A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Find the missing value</a:t>
            </a:r>
          </a:p>
        </p:txBody>
      </p:sp>
      <p:sp>
        <p:nvSpPr>
          <p:cNvPr id="115714" name="AutoShape 4"/>
          <p:cNvSpPr>
            <a:spLocks noChangeArrowheads="1"/>
          </p:cNvSpPr>
          <p:nvPr/>
        </p:nvSpPr>
        <p:spPr bwMode="auto">
          <a:xfrm>
            <a:off x="2286000" y="2286000"/>
            <a:ext cx="3886200" cy="2819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3962400" y="3062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17cm</a:t>
            </a:r>
          </a:p>
        </p:txBody>
      </p:sp>
      <p:sp>
        <p:nvSpPr>
          <p:cNvPr id="115716" name="Text Box 6"/>
          <p:cNvSpPr>
            <a:spLocks noChangeArrowheads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5718" name="Text Box 8"/>
          <p:cNvSpPr txBox="1">
            <a:spLocks noChangeArrowheads="1"/>
          </p:cNvSpPr>
          <p:nvPr/>
        </p:nvSpPr>
        <p:spPr bwMode="auto">
          <a:xfrm>
            <a:off x="3581400" y="5181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15cm</a:t>
            </a:r>
          </a:p>
        </p:txBody>
      </p:sp>
      <p:sp>
        <p:nvSpPr>
          <p:cNvPr id="115719" name="Rectangle 9"/>
          <p:cNvSpPr>
            <a:spLocks noChangeArrowheads="1"/>
          </p:cNvSpPr>
          <p:nvPr/>
        </p:nvSpPr>
        <p:spPr bwMode="auto">
          <a:xfrm>
            <a:off x="2286000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mp44A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Ex. 5) Find the missing value</a:t>
            </a:r>
          </a:p>
        </p:txBody>
      </p:sp>
      <p:sp>
        <p:nvSpPr>
          <p:cNvPr id="16387" name="Rectangle 5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384675" cy="45259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sz="2500" dirty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500" dirty="0" smtClean="0">
                <a:ea typeface="+mn-ea"/>
                <a:cs typeface="+mn-cs"/>
              </a:rPr>
              <a:t>a = </a:t>
            </a:r>
            <a:r>
              <a:rPr lang="en-US" sz="2500" dirty="0" smtClean="0">
                <a:ea typeface="+mn-ea"/>
                <a:cs typeface="+mn-cs"/>
              </a:rPr>
              <a:t>11ft  </a:t>
            </a:r>
            <a:r>
              <a:rPr lang="en-US" sz="2500" dirty="0" smtClean="0">
                <a:ea typeface="+mn-ea"/>
                <a:cs typeface="+mn-cs"/>
              </a:rPr>
              <a:t>b = ?  c = </a:t>
            </a:r>
            <a:r>
              <a:rPr lang="en-US" sz="2500" dirty="0" smtClean="0">
                <a:ea typeface="+mn-ea"/>
                <a:cs typeface="+mn-cs"/>
              </a:rPr>
              <a:t>19ft</a:t>
            </a:r>
            <a:endParaRPr lang="en-US" sz="2500" dirty="0" smtClean="0">
              <a:ea typeface="+mn-ea"/>
              <a:cs typeface="+mn-cs"/>
            </a:endParaRPr>
          </a:p>
          <a:p>
            <a:pPr marL="476250" indent="-476250" eaLnBrk="1" hangingPunct="1">
              <a:buFont typeface="Wingdings" pitchFamily="2" charset="2"/>
              <a:buAutoNum type="arabicPeriod" startAt="2"/>
              <a:defRPr/>
            </a:pPr>
            <a:endParaRPr lang="en-US" sz="2500" dirty="0" smtClean="0">
              <a:ea typeface="+mn-ea"/>
              <a:cs typeface="+mn-cs"/>
            </a:endParaRPr>
          </a:p>
          <a:p>
            <a:pPr marL="476250" indent="-476250" eaLnBrk="1" hangingPunct="1">
              <a:buFont typeface="Wingdings" pitchFamily="2" charset="2"/>
              <a:buAutoNum type="arabicPeriod" startAt="2"/>
              <a:defRPr/>
            </a:pPr>
            <a:endParaRPr lang="en-US" sz="2500" dirty="0" smtClean="0">
              <a:ea typeface="+mn-ea"/>
              <a:cs typeface="+mn-cs"/>
            </a:endParaRPr>
          </a:p>
          <a:p>
            <a:pPr marL="476250" indent="-476250" eaLnBrk="1" hangingPunct="1">
              <a:buFont typeface="Wingdings" pitchFamily="2" charset="2"/>
              <a:buNone/>
              <a:defRPr/>
            </a:pPr>
            <a:endParaRPr lang="en-US" sz="2500" dirty="0" smtClean="0">
              <a:ea typeface="+mn-ea"/>
              <a:cs typeface="+mn-cs"/>
            </a:endParaRPr>
          </a:p>
          <a:p>
            <a:pPr marL="476250" indent="-476250" eaLnBrk="1" hangingPunct="1">
              <a:defRPr/>
            </a:pPr>
            <a:endParaRPr lang="en-US" sz="2500" dirty="0" smtClean="0">
              <a:ea typeface="+mn-ea"/>
              <a:cs typeface="+mn-cs"/>
            </a:endParaRPr>
          </a:p>
          <a:p>
            <a:pPr marL="476250" indent="-476250" eaLnBrk="1" hangingPunct="1">
              <a:defRPr/>
            </a:pPr>
            <a:endParaRPr lang="en-US" sz="2500" dirty="0" smtClean="0">
              <a:ea typeface="+mn-ea"/>
              <a:cs typeface="+mn-cs"/>
            </a:endParaRPr>
          </a:p>
        </p:txBody>
      </p:sp>
      <p:pic>
        <p:nvPicPr>
          <p:cNvPr id="5" name="Content Placeholder 4" descr="tmp44A.tmp"/>
          <p:cNvPicPr>
            <a:picLocks noGrp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Ex. 6) Find the missing value</a:t>
            </a:r>
          </a:p>
        </p:txBody>
      </p:sp>
      <p:sp>
        <p:nvSpPr>
          <p:cNvPr id="5" name="Right Triangle 4"/>
          <p:cNvSpPr/>
          <p:nvPr/>
        </p:nvSpPr>
        <p:spPr>
          <a:xfrm>
            <a:off x="1066800" y="2286000"/>
            <a:ext cx="2209800" cy="2667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3124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105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9" name="Picture 8" descr="tmp44A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am I doing?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Pythagorean Theorem Assignment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Show your work! (on separate sheet of paper if necessary)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Use your notes to help you. 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+mj-ea"/>
                <a:cs typeface="+mj-cs"/>
              </a:rPr>
              <a:t>Get your desks ready for partner practice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3"/>
          <p:cNvSpPr>
            <a:spLocks noGrp="1"/>
          </p:cNvSpPr>
          <p:nvPr>
            <p:ph type="title"/>
          </p:nvPr>
        </p:nvSpPr>
        <p:spPr>
          <a:xfrm>
            <a:off x="-107950" y="-123825"/>
            <a:ext cx="3832225" cy="1143000"/>
          </a:xfrm>
        </p:spPr>
        <p:txBody>
          <a:bodyPr/>
          <a:lstStyle/>
          <a:p>
            <a:pPr eaLnBrk="1" hangingPunct="1"/>
            <a:r>
              <a:rPr lang="en-US" smtClean="0"/>
              <a:t>Test 1 Results</a:t>
            </a:r>
          </a:p>
        </p:txBody>
      </p:sp>
      <p:graphicFrame>
        <p:nvGraphicFramePr>
          <p:cNvPr id="92162" name="Content Placeholder 9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92162" r:id="rId3" imgW="8326448" imgH="4626482" progId="Excel.Char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85200" y="2881313"/>
            <a:ext cx="558800" cy="173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79646"/>
                </a:solidFill>
                <a:latin typeface="Calibri"/>
                <a:ea typeface="+mn-ea"/>
              </a:rPr>
              <a:t>(80)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79646"/>
                </a:solidFill>
                <a:latin typeface="Calibri"/>
                <a:ea typeface="+mn-ea"/>
              </a:rPr>
              <a:t>(80)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79646"/>
                </a:solidFill>
                <a:latin typeface="Calibri"/>
                <a:ea typeface="+mn-ea"/>
              </a:rPr>
              <a:t>(83)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79646"/>
                </a:solidFill>
                <a:latin typeface="Calibri"/>
                <a:ea typeface="+mn-ea"/>
              </a:rPr>
              <a:t>(74)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7050" y="231775"/>
            <a:ext cx="3200400" cy="1200150"/>
          </a:xfrm>
          <a:prstGeom prst="rect">
            <a:avLst/>
          </a:prstGeom>
          <a:noFill/>
          <a:ln w="41275" cap="flat">
            <a:solidFill>
              <a:schemeClr val="accent6"/>
            </a:solidFill>
            <a:prstDash val="lgDash"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PHD:			 90 – 100</a:t>
            </a:r>
          </a:p>
          <a:p>
            <a:pPr defTabSz="457200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Masters: 			 80 – 89 </a:t>
            </a:r>
          </a:p>
          <a:p>
            <a:pPr defTabSz="457200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Bachelors:		 70 – 79</a:t>
            </a:r>
          </a:p>
          <a:p>
            <a:pPr defTabSz="457200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Still Working: 		 69 or below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00</a:t>
            </a:r>
          </a:p>
        </p:txBody>
      </p:sp>
      <p:sp>
        <p:nvSpPr>
          <p:cNvPr id="66563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6564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  <a:ea typeface="+mn-ea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  <a:ea typeface="+mn-ea"/>
              </a:rPr>
              <a:t>Back to Clock Home</a:t>
            </a:r>
          </a:p>
        </p:txBody>
      </p:sp>
      <p:sp>
        <p:nvSpPr>
          <p:cNvPr id="66587" name="Text Box 135"/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i="1">
                <a:solidFill>
                  <a:srgbClr val="000000"/>
                </a:solidFill>
                <a:latin typeface="Verdana" pitchFamily="34" charset="0"/>
                <a:ea typeface="+mn-ea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pitchFamily="34" charset="0"/>
                <a:ea typeface="+mn-ea"/>
              </a:rPr>
            </a:br>
            <a:r>
              <a:rPr lang="en-US" sz="1000" i="1">
                <a:solidFill>
                  <a:srgbClr val="000000"/>
                </a:solidFill>
                <a:latin typeface="Verdana" pitchFamily="34" charset="0"/>
                <a:ea typeface="+mn-ea"/>
              </a:rPr>
              <a:t>By Dr. Jeff Ertzberger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am I doing?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Pythagorean Theorem Assignment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Show your work! (on separate sheet of paper if necessary)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Use your notes to help you. 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+mj-ea"/>
                <a:cs typeface="+mj-cs"/>
              </a:rPr>
              <a:t>Desks back into rows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125954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5955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  <a:ea typeface="+mn-ea"/>
              </a:rPr>
              <a:t>Back to Clock Home</a:t>
            </a:r>
          </a:p>
        </p:txBody>
      </p:sp>
      <p:sp>
        <p:nvSpPr>
          <p:cNvPr id="125978" name="Text Box 135"/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  <a:latin typeface="Verdana" pitchFamily="34" charset="0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1000" i="1">
                <a:solidFill>
                  <a:srgbClr val="000000"/>
                </a:solidFill>
                <a:latin typeface="Verdana" pitchFamily="34" charset="0"/>
              </a:rPr>
              <a:t>By Dr. Jeff Ertzberger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Exit Ticket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Explain in words how you find the missing hypotenuse using the Pythagorean Theorem. 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800" cap="none" smtClean="0">
                <a:ea typeface="ＭＳ Ｐゴシック" pitchFamily="34" charset="-128"/>
              </a:rPr>
              <a:t>Pythagorean Theorem</a:t>
            </a:r>
          </a:p>
        </p:txBody>
      </p:sp>
      <p:sp>
        <p:nvSpPr>
          <p:cNvPr id="93186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 can and I will use the Pythagorean Theorem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343400" y="5181600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leg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95600" y="38100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leg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76800" y="327660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hypotenuse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657600" y="2590800"/>
            <a:ext cx="2514600" cy="2514600"/>
            <a:chOff x="2304" y="1632"/>
            <a:chExt cx="1584" cy="1584"/>
          </a:xfrm>
        </p:grpSpPr>
        <p:sp>
          <p:nvSpPr>
            <p:cNvPr id="95240" name="AutoShape 2"/>
            <p:cNvSpPr>
              <a:spLocks noChangeArrowheads="1"/>
            </p:cNvSpPr>
            <p:nvPr/>
          </p:nvSpPr>
          <p:spPr bwMode="auto">
            <a:xfrm>
              <a:off x="2304" y="1632"/>
              <a:ext cx="1584" cy="15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pitchFamily="34" charset="0"/>
              </a:endParaRPr>
            </a:p>
          </p:txBody>
        </p:sp>
        <p:sp>
          <p:nvSpPr>
            <p:cNvPr id="95241" name="Rectangle 6"/>
            <p:cNvSpPr>
              <a:spLocks noChangeArrowheads="1"/>
            </p:cNvSpPr>
            <p:nvPr/>
          </p:nvSpPr>
          <p:spPr bwMode="auto">
            <a:xfrm>
              <a:off x="2304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w Cen MT" pitchFamily="34" charset="0"/>
              </a:endParaRPr>
            </a:p>
          </p:txBody>
        </p:sp>
      </p:grpSp>
      <p:sp>
        <p:nvSpPr>
          <p:cNvPr id="3081" name="AutoShape 9"/>
          <p:cNvSpPr>
            <a:spLocks noChangeArrowheads="1"/>
          </p:cNvSpPr>
          <p:nvPr/>
        </p:nvSpPr>
        <p:spPr bwMode="auto">
          <a:xfrm rot="7341038">
            <a:off x="3352800" y="5105400"/>
            <a:ext cx="3810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905000" y="5486400"/>
            <a:ext cx="159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w Cen MT" pitchFamily="34" charset="0"/>
              </a:rPr>
              <a:t>Right angle</a:t>
            </a:r>
          </a:p>
        </p:txBody>
      </p:sp>
      <p:sp>
        <p:nvSpPr>
          <p:cNvPr id="952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Right Triangle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7" grpId="0" autoUpdateAnimBg="0"/>
      <p:bldP spid="3081" grpId="0" animBg="1"/>
      <p:bldP spid="30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ythagoras statu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3911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Title 10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Pythagorean Theorem</a:t>
            </a:r>
          </a:p>
        </p:txBody>
      </p:sp>
      <p:sp>
        <p:nvSpPr>
          <p:cNvPr id="97283" name="Content Placeholder 1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Pythagoras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724400" y="51054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a</a:t>
            </a:r>
            <a:r>
              <a:rPr lang="en-US" sz="5400" b="1" baseline="30000" dirty="0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2</a:t>
            </a:r>
            <a:r>
              <a:rPr lang="en-US" sz="5400" b="1" dirty="0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 + b</a:t>
            </a:r>
            <a:r>
              <a:rPr lang="en-US" sz="5400" b="1" baseline="30000" dirty="0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2</a:t>
            </a:r>
            <a:r>
              <a:rPr lang="en-US" sz="5400" b="1" dirty="0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 = c</a:t>
            </a:r>
            <a:r>
              <a:rPr lang="en-US" sz="5400" b="1" baseline="30000" dirty="0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rPr>
              <a:t>2</a:t>
            </a:r>
            <a:endParaRPr lang="en-US" sz="5400" b="1" dirty="0">
              <a:solidFill>
                <a:srgbClr val="FF2F0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715000" y="2971800"/>
            <a:ext cx="2362200" cy="1295400"/>
          </a:xfrm>
          <a:prstGeom prst="rtTriangle">
            <a:avLst/>
          </a:prstGeom>
          <a:solidFill>
            <a:schemeClr val="accent2"/>
          </a:solidFill>
          <a:ln w="57150">
            <a:solidFill>
              <a:srgbClr val="1E1E1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629400" y="28956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2F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c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248400" y="41910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b</a:t>
            </a:r>
            <a:endParaRPr lang="en-US" sz="4400" b="1">
              <a:solidFill>
                <a:srgbClr val="FF2F0F"/>
              </a:solidFill>
              <a:latin typeface="+mn-lt"/>
              <a:ea typeface="+mn-ea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105400" y="33528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FF2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a</a:t>
            </a:r>
            <a:endParaRPr lang="en-US" sz="4400" b="1">
              <a:solidFill>
                <a:srgbClr val="FF2F0F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990600"/>
            <a:ext cx="4800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Pythagorean Theorem ONLY applies to right triangles where a and b are the legs and c is the hypotenuse.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5000" y="3962400"/>
            <a:ext cx="304800" cy="304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5" grpId="0" animBg="1"/>
      <p:bldP spid="7176" grpId="0" autoUpdateAnimBg="0"/>
      <p:bldP spid="7177" grpId="0" autoUpdateAnimBg="0"/>
      <p:bldP spid="717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ea typeface="ＭＳ Ｐゴシック" pitchFamily="34" charset="-128"/>
              </a:rPr>
              <a:t>Is it a right triangle?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a = 44m  b = 52m  c = 68m</a:t>
            </a:r>
          </a:p>
          <a:p>
            <a:pPr marL="552450" indent="-55245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552450" indent="-55245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4" name="Picture 3" descr="tmp44A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Ex. 1) Is it a right triangle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    8 in.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			6 in. 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2057400" y="1981200"/>
            <a:ext cx="5029200" cy="3352800"/>
          </a:xfrm>
          <a:prstGeom prst="rt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380" name="Rectangle 1"/>
          <p:cNvSpPr>
            <a:spLocks noChangeArrowheads="1"/>
          </p:cNvSpPr>
          <p:nvPr/>
        </p:nvSpPr>
        <p:spPr bwMode="auto">
          <a:xfrm>
            <a:off x="4419600" y="2971800"/>
            <a:ext cx="7874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900">
                <a:latin typeface="Tw Cen MT" pitchFamily="34" charset="0"/>
              </a:rPr>
              <a:t>9 in</a:t>
            </a:r>
            <a:r>
              <a:rPr lang="en-US">
                <a:latin typeface="Tw Cen MT" pitchFamily="34" charset="0"/>
              </a:rPr>
              <a:t>. </a:t>
            </a:r>
          </a:p>
        </p:txBody>
      </p:sp>
      <p:pic>
        <p:nvPicPr>
          <p:cNvPr id="6" name="Picture 5" descr="tmp44A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Ex. 2) Is it a right triangle?</a:t>
            </a:r>
          </a:p>
        </p:txBody>
      </p:sp>
      <p:sp>
        <p:nvSpPr>
          <p:cNvPr id="103426" name="AutoShape 4"/>
          <p:cNvSpPr>
            <a:spLocks noChangeArrowheads="1"/>
          </p:cNvSpPr>
          <p:nvPr/>
        </p:nvSpPr>
        <p:spPr bwMode="auto">
          <a:xfrm>
            <a:off x="2286000" y="2286000"/>
            <a:ext cx="3886200" cy="2819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Text Box 5"/>
          <p:cNvSpPr txBox="1">
            <a:spLocks noChangeArrowheads="1"/>
          </p:cNvSpPr>
          <p:nvPr/>
        </p:nvSpPr>
        <p:spPr bwMode="auto">
          <a:xfrm>
            <a:off x="3962400" y="3062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 cm</a:t>
            </a:r>
          </a:p>
        </p:txBody>
      </p:sp>
      <p:sp>
        <p:nvSpPr>
          <p:cNvPr id="103428" name="Text Box 7"/>
          <p:cNvSpPr txBox="1">
            <a:spLocks noChangeArrowheads="1"/>
          </p:cNvSpPr>
          <p:nvPr/>
        </p:nvSpPr>
        <p:spPr bwMode="auto">
          <a:xfrm>
            <a:off x="1447800" y="3352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 cm</a:t>
            </a:r>
          </a:p>
        </p:txBody>
      </p:sp>
      <p:sp>
        <p:nvSpPr>
          <p:cNvPr id="103429" name="Text Box 8"/>
          <p:cNvSpPr txBox="1">
            <a:spLocks noChangeArrowheads="1"/>
          </p:cNvSpPr>
          <p:nvPr/>
        </p:nvSpPr>
        <p:spPr bwMode="auto">
          <a:xfrm>
            <a:off x="3581400" y="5181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12 cm</a:t>
            </a:r>
          </a:p>
        </p:txBody>
      </p:sp>
      <p:sp>
        <p:nvSpPr>
          <p:cNvPr id="103430" name="Rectangle 9"/>
          <p:cNvSpPr>
            <a:spLocks noChangeArrowheads="1"/>
          </p:cNvSpPr>
          <p:nvPr/>
        </p:nvSpPr>
        <p:spPr bwMode="auto">
          <a:xfrm>
            <a:off x="2286000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mp44A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am I doing?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Pythagorean Theorem Assignment – Is it a right triangle?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Shade in only the triangles that are right triangles.  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Be creative in how you shade them!  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Keep you voices at the appropriate volume.  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Medi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Medi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874</TotalTime>
  <Words>394</Words>
  <Application>Microsoft Office PowerPoint</Application>
  <PresentationFormat>On-screen Show (4:3)</PresentationFormat>
  <Paragraphs>147</Paragraphs>
  <Slides>24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ＭＳ Ｐゴシック</vt:lpstr>
      <vt:lpstr>Tw Cen MT</vt:lpstr>
      <vt:lpstr>Wingdings</vt:lpstr>
      <vt:lpstr>Wingdings 2</vt:lpstr>
      <vt:lpstr>Calibri</vt:lpstr>
      <vt:lpstr>Times New Roman</vt:lpstr>
      <vt:lpstr>Verdana</vt:lpstr>
      <vt:lpstr>Median</vt:lpstr>
      <vt:lpstr>Office Theme</vt:lpstr>
      <vt:lpstr>Network</vt:lpstr>
      <vt:lpstr>1_Default Design</vt:lpstr>
      <vt:lpstr>1_Network</vt:lpstr>
      <vt:lpstr>2_Default Design</vt:lpstr>
      <vt:lpstr>1_Median</vt:lpstr>
      <vt:lpstr>2_Median</vt:lpstr>
      <vt:lpstr>Excel.Chart.8</vt:lpstr>
      <vt:lpstr>Starter Challenge</vt:lpstr>
      <vt:lpstr>Test 1 Results</vt:lpstr>
      <vt:lpstr>Pythagorean Theorem</vt:lpstr>
      <vt:lpstr>Right Triangle</vt:lpstr>
      <vt:lpstr>Pythagorean Theorem</vt:lpstr>
      <vt:lpstr>Is it a right triangle?</vt:lpstr>
      <vt:lpstr>Ex. 1) Is it a right triangle</vt:lpstr>
      <vt:lpstr>Ex. 2) Is it a right triangle?</vt:lpstr>
      <vt:lpstr>What am I doing?</vt:lpstr>
      <vt:lpstr>Starter Challenge</vt:lpstr>
      <vt:lpstr>Pythagorean Theorem</vt:lpstr>
      <vt:lpstr>Find the Hypotenuse</vt:lpstr>
      <vt:lpstr>Ex. 3) Find the Hypotenuse</vt:lpstr>
      <vt:lpstr>Ex. 4) Find the Hypotenuse</vt:lpstr>
      <vt:lpstr>Find the missing value</vt:lpstr>
      <vt:lpstr>Ex. 5) Find the missing value</vt:lpstr>
      <vt:lpstr>Ex. 6) Find the missing value</vt:lpstr>
      <vt:lpstr>What am I doing?</vt:lpstr>
      <vt:lpstr>Get your desks ready for partner practice</vt:lpstr>
      <vt:lpstr>Slide 20</vt:lpstr>
      <vt:lpstr>What am I doing?</vt:lpstr>
      <vt:lpstr>Desks back into rows</vt:lpstr>
      <vt:lpstr>Slide 23</vt:lpstr>
      <vt:lpstr>Exit Ticket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Check</dc:title>
  <dc:creator>Jessica</dc:creator>
  <cp:lastModifiedBy>RPatterson</cp:lastModifiedBy>
  <cp:revision>31</cp:revision>
  <dcterms:created xsi:type="dcterms:W3CDTF">2009-03-22T00:15:56Z</dcterms:created>
  <dcterms:modified xsi:type="dcterms:W3CDTF">2013-09-10T20:00:09Z</dcterms:modified>
</cp:coreProperties>
</file>