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11"/>
  </p:handoutMasterIdLst>
  <p:sldIdLst>
    <p:sldId id="263" r:id="rId2"/>
    <p:sldId id="276" r:id="rId3"/>
    <p:sldId id="273" r:id="rId4"/>
    <p:sldId id="257" r:id="rId5"/>
    <p:sldId id="258" r:id="rId6"/>
    <p:sldId id="259" r:id="rId7"/>
    <p:sldId id="265" r:id="rId8"/>
    <p:sldId id="270" r:id="rId9"/>
    <p:sldId id="277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FF66"/>
    <a:srgbClr val="FF6FC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64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smtClean="0"/>
            </a:lvl1pPr>
          </a:lstStyle>
          <a:p>
            <a:pPr>
              <a:defRPr/>
            </a:pPr>
            <a:r>
              <a:rPr lang="en-US"/>
              <a:t>6.2 Multi-Step Inequalities</a:t>
            </a:r>
            <a:endParaRPr lang="en-US" sz="120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600" smtClean="0"/>
            </a:lvl1pPr>
          </a:lstStyle>
          <a:p>
            <a:pPr>
              <a:defRPr/>
            </a:pPr>
            <a:r>
              <a:rPr lang="en-US"/>
              <a:t>Presentation</a:t>
            </a:r>
            <a:endParaRPr lang="en-US" sz="1200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D4954E2-432F-470E-9406-A4E511DA5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6683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388FA-F09E-48CE-8A65-E76396026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0350B-7564-4308-A901-8A43E86D5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3C17F-8D2D-4EBA-8BE3-8AFE2A8471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77347-C664-4A6F-97BE-872611DC48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4E948-5D13-4EEB-AE58-B39D82C49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ECCA9-8B30-4390-8F4A-B15AE3C4A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26413-3A2B-42F5-81E9-2A6697ED2C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5600D6-52F3-4B4C-B8E9-1F14D97BF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E1683-553B-43A4-B04E-D1BD606E50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69865-0759-4C5E-8013-60EC28C6C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96A7A-C536-44F0-BCBF-7C349768BF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880ABAF-65D6-419A-AF20-21D927156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1600200"/>
            <a:ext cx="6934200" cy="2286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4800" dirty="0" smtClean="0">
                <a:solidFill>
                  <a:srgbClr val="800080"/>
                </a:solidFill>
                <a:latin typeface="Bradley Hand ITC TT-Bold" charset="0"/>
              </a:rPr>
              <a:t>Solving Multi-Step Linear Inequalities</a:t>
            </a:r>
          </a:p>
        </p:txBody>
      </p:sp>
      <p:sp>
        <p:nvSpPr>
          <p:cNvPr id="11268" name="Text Box 1028"/>
          <p:cNvSpPr txBox="1">
            <a:spLocks noChangeArrowheads="1"/>
          </p:cNvSpPr>
          <p:nvPr/>
        </p:nvSpPr>
        <p:spPr bwMode="auto">
          <a:xfrm>
            <a:off x="1066800" y="3657600"/>
            <a:ext cx="74084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I CAN and I WILL solve inequalities with multiple steps.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-457200" y="0"/>
            <a:ext cx="6096000" cy="11430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FF0000"/>
                </a:solidFill>
              </a:rPr>
              <a:t>Why am I learning this?</a:t>
            </a:r>
          </a:p>
        </p:txBody>
      </p:sp>
      <p:pic>
        <p:nvPicPr>
          <p:cNvPr id="13315" name="Picture 1" descr="Description: A sign for gas prices at a gas station Stock Photo - 310422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 rot="505932">
            <a:off x="5731474" y="219835"/>
            <a:ext cx="3214688" cy="2935288"/>
          </a:xfrm>
          <a:noFill/>
        </p:spPr>
      </p:pic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685800" y="4267200"/>
            <a:ext cx="8305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A</a:t>
            </a:r>
            <a:r>
              <a:rPr lang="en-US" b="1" dirty="0" smtClean="0"/>
              <a:t> </a:t>
            </a:r>
            <a:r>
              <a:rPr lang="en-US" b="1" dirty="0"/>
              <a:t>gas station charges $.10 less per gallon of gasoline if a </a:t>
            </a:r>
          </a:p>
          <a:p>
            <a:pPr algn="ctr"/>
            <a:r>
              <a:rPr lang="en-US" b="1" dirty="0"/>
              <a:t>customer also gets a car wash ($8.00).  </a:t>
            </a:r>
            <a:r>
              <a:rPr lang="en-US" b="1" dirty="0" smtClean="0"/>
              <a:t>What is the most regular gas you </a:t>
            </a:r>
            <a:r>
              <a:rPr lang="en-US" b="1" dirty="0"/>
              <a:t>can buy if you </a:t>
            </a:r>
            <a:r>
              <a:rPr lang="en-US" b="1" dirty="0" smtClean="0"/>
              <a:t>also get </a:t>
            </a:r>
            <a:r>
              <a:rPr lang="en-US" b="1" dirty="0"/>
              <a:t>a car wash and can spend at most $20.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52400" y="0"/>
            <a:ext cx="44548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itchFamily="18" charset="0"/>
              </a:rPr>
              <a:t>Things We Need to Know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1066800"/>
            <a:ext cx="41870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&gt;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&lt;</a:t>
            </a:r>
          </a:p>
          <a:p>
            <a:endParaRPr lang="en-US" sz="3200" b="1" dirty="0" smtClean="0"/>
          </a:p>
          <a:p>
            <a:endParaRPr lang="en-US" sz="3200" b="1" dirty="0"/>
          </a:p>
          <a:p>
            <a:endParaRPr lang="en-US" sz="3200" b="1" dirty="0"/>
          </a:p>
          <a:p>
            <a:r>
              <a:rPr lang="en-US" sz="3200" b="1" u="sng" dirty="0" smtClean="0"/>
              <a:t>&gt;</a:t>
            </a:r>
          </a:p>
          <a:p>
            <a:endParaRPr lang="en-US" sz="3200" b="1" u="sng" dirty="0" smtClean="0"/>
          </a:p>
          <a:p>
            <a:r>
              <a:rPr lang="en-US" sz="3200" b="1" u="sng" dirty="0"/>
              <a:t>&lt;</a:t>
            </a:r>
          </a:p>
        </p:txBody>
      </p:sp>
      <p:pic>
        <p:nvPicPr>
          <p:cNvPr id="4" name="Picture 3" descr="tmp2A4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52400" y="0"/>
            <a:ext cx="204870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itchFamily="18" charset="0"/>
              </a:rPr>
              <a:t>Watch This</a:t>
            </a:r>
            <a:endParaRPr lang="en-US" sz="3200" dirty="0">
              <a:latin typeface="Times New Roman" pitchFamily="18" charset="0"/>
            </a:endParaRP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81000" y="1066800"/>
          <a:ext cx="2065338" cy="420688"/>
        </p:xfrm>
        <a:graphic>
          <a:graphicData uri="http://schemas.openxmlformats.org/presentationml/2006/ole">
            <p:oleObj spid="_x0000_s1028" name="Equation" r:id="rId3" imgW="685800" imgH="140677" progId="">
              <p:embed/>
            </p:oleObj>
          </a:graphicData>
        </a:graphic>
      </p:graphicFrame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5486400" y="5791200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62484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78613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>
            <a:off x="7070725" y="565785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7" descr="tmp2A4.tmp"/>
          <p:cNvPicPr>
            <a:picLocks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utoUpdateAnimBg="0"/>
      <p:bldP spid="3085" grpId="0" animBg="1"/>
      <p:bldP spid="3086" grpId="0" animBg="1"/>
      <p:bldP spid="3087" grpId="0" animBg="1"/>
      <p:bldP spid="309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19"/>
          <p:cNvGraphicFramePr>
            <a:graphicFrameLocks noChangeAspect="1"/>
          </p:cNvGraphicFramePr>
          <p:nvPr/>
        </p:nvGraphicFramePr>
        <p:xfrm>
          <a:off x="5181600" y="457200"/>
          <a:ext cx="1758950" cy="1073150"/>
        </p:xfrm>
        <a:graphic>
          <a:graphicData uri="http://schemas.openxmlformats.org/presentationml/2006/ole">
            <p:oleObj spid="_x0000_s2052" name="Equation" r:id="rId3" imgW="580292" imgH="351692" progId="">
              <p:embed/>
            </p:oleObj>
          </a:graphicData>
        </a:graphic>
      </p:graphicFrame>
      <p:sp>
        <p:nvSpPr>
          <p:cNvPr id="2059" name="Text Box 33"/>
          <p:cNvSpPr txBox="1">
            <a:spLocks noChangeArrowheads="1"/>
          </p:cNvSpPr>
          <p:nvPr/>
        </p:nvSpPr>
        <p:spPr bwMode="auto">
          <a:xfrm>
            <a:off x="609600" y="258763"/>
            <a:ext cx="11865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itchFamily="18" charset="0"/>
              </a:rPr>
              <a:t>Ex 1) 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4131" name="Line 35"/>
          <p:cNvSpPr>
            <a:spLocks noChangeShapeType="1"/>
          </p:cNvSpPr>
          <p:nvPr/>
        </p:nvSpPr>
        <p:spPr bwMode="auto">
          <a:xfrm>
            <a:off x="320675" y="6076950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32" name="Line 36"/>
          <p:cNvSpPr>
            <a:spLocks noChangeShapeType="1"/>
          </p:cNvSpPr>
          <p:nvPr/>
        </p:nvSpPr>
        <p:spPr bwMode="auto">
          <a:xfrm>
            <a:off x="1082675" y="600075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33" name="Line 37"/>
          <p:cNvSpPr>
            <a:spLocks noChangeShapeType="1"/>
          </p:cNvSpPr>
          <p:nvPr/>
        </p:nvSpPr>
        <p:spPr bwMode="auto">
          <a:xfrm>
            <a:off x="2695575" y="600075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36" name="Line 40"/>
          <p:cNvSpPr>
            <a:spLocks noChangeShapeType="1"/>
          </p:cNvSpPr>
          <p:nvPr/>
        </p:nvSpPr>
        <p:spPr bwMode="auto">
          <a:xfrm>
            <a:off x="1905000" y="59436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029200" y="1066800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endParaRPr lang="en-US" dirty="0"/>
          </a:p>
        </p:txBody>
      </p:sp>
      <p:pic>
        <p:nvPicPr>
          <p:cNvPr id="9" name="Picture 8" descr="tmp2A4.tmp"/>
          <p:cNvPicPr>
            <a:picLocks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1" grpId="0" animBg="1"/>
      <p:bldP spid="4132" grpId="0" animBg="1"/>
      <p:bldP spid="4133" grpId="0" animBg="1"/>
      <p:bldP spid="41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7" name="Object 14"/>
          <p:cNvGraphicFramePr>
            <a:graphicFrameLocks noChangeAspect="1"/>
          </p:cNvGraphicFramePr>
          <p:nvPr/>
        </p:nvGraphicFramePr>
        <p:xfrm>
          <a:off x="304800" y="1371600"/>
          <a:ext cx="2409825" cy="500063"/>
        </p:xfrm>
        <a:graphic>
          <a:graphicData uri="http://schemas.openxmlformats.org/presentationml/2006/ole">
            <p:oleObj spid="_x0000_s3079" name="Equation" r:id="rId3" imgW="806824" imgH="161365" progId="">
              <p:embed/>
            </p:oleObj>
          </a:graphicData>
        </a:graphic>
      </p:graphicFrame>
      <p:sp>
        <p:nvSpPr>
          <p:cNvPr id="3101" name="Text Box 25"/>
          <p:cNvSpPr txBox="1">
            <a:spLocks noChangeArrowheads="1"/>
          </p:cNvSpPr>
          <p:nvPr/>
        </p:nvSpPr>
        <p:spPr bwMode="auto">
          <a:xfrm>
            <a:off x="228600" y="228600"/>
            <a:ext cx="358117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itchFamily="18" charset="0"/>
              </a:rPr>
              <a:t>Ex. 2) On Your Own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34" name="Line 13"/>
          <p:cNvSpPr>
            <a:spLocks noChangeShapeType="1"/>
          </p:cNvSpPr>
          <p:nvPr/>
        </p:nvSpPr>
        <p:spPr bwMode="auto">
          <a:xfrm>
            <a:off x="5486400" y="5791200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14"/>
          <p:cNvSpPr>
            <a:spLocks noChangeShapeType="1"/>
          </p:cNvSpPr>
          <p:nvPr/>
        </p:nvSpPr>
        <p:spPr bwMode="auto">
          <a:xfrm>
            <a:off x="62484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15"/>
          <p:cNvSpPr>
            <a:spLocks noChangeShapeType="1"/>
          </p:cNvSpPr>
          <p:nvPr/>
        </p:nvSpPr>
        <p:spPr bwMode="auto">
          <a:xfrm>
            <a:off x="78613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21"/>
          <p:cNvSpPr>
            <a:spLocks noChangeShapeType="1"/>
          </p:cNvSpPr>
          <p:nvPr/>
        </p:nvSpPr>
        <p:spPr bwMode="auto">
          <a:xfrm>
            <a:off x="7070725" y="565785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7" descr="tmp2A4.tmp"/>
          <p:cNvPicPr>
            <a:picLocks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13"/>
          <p:cNvGraphicFramePr>
            <a:graphicFrameLocks noChangeAspect="1"/>
          </p:cNvGraphicFramePr>
          <p:nvPr/>
        </p:nvGraphicFramePr>
        <p:xfrm>
          <a:off x="304800" y="1066800"/>
          <a:ext cx="3251200" cy="422275"/>
        </p:xfrm>
        <a:graphic>
          <a:graphicData uri="http://schemas.openxmlformats.org/presentationml/2006/ole">
            <p:oleObj spid="_x0000_s5124" name="Equation" r:id="rId3" imgW="1072662" imgH="140677" progId="">
              <p:embed/>
            </p:oleObj>
          </a:graphicData>
        </a:graphic>
      </p:graphicFrame>
      <p:sp>
        <p:nvSpPr>
          <p:cNvPr id="5137" name="Text Box 22"/>
          <p:cNvSpPr txBox="1">
            <a:spLocks noChangeArrowheads="1"/>
          </p:cNvSpPr>
          <p:nvPr/>
        </p:nvSpPr>
        <p:spPr bwMode="auto">
          <a:xfrm>
            <a:off x="152400" y="228600"/>
            <a:ext cx="12891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itchFamily="18" charset="0"/>
              </a:rPr>
              <a:t>Ex. 3) </a:t>
            </a:r>
            <a:endParaRPr lang="en-US" sz="3200" dirty="0">
              <a:latin typeface="Times New Roman" pitchFamily="18" charset="0"/>
            </a:endParaRPr>
          </a:p>
        </p:txBody>
      </p:sp>
      <p:sp>
        <p:nvSpPr>
          <p:cNvPr id="5140" name="Rectangle 37"/>
          <p:cNvSpPr>
            <a:spLocks noChangeArrowheads="1"/>
          </p:cNvSpPr>
          <p:nvPr/>
        </p:nvSpPr>
        <p:spPr bwMode="auto">
          <a:xfrm>
            <a:off x="2947988" y="54149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23" name="Line 13"/>
          <p:cNvSpPr>
            <a:spLocks noChangeShapeType="1"/>
          </p:cNvSpPr>
          <p:nvPr/>
        </p:nvSpPr>
        <p:spPr bwMode="auto">
          <a:xfrm>
            <a:off x="5486400" y="5791200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14"/>
          <p:cNvSpPr>
            <a:spLocks noChangeShapeType="1"/>
          </p:cNvSpPr>
          <p:nvPr/>
        </p:nvSpPr>
        <p:spPr bwMode="auto">
          <a:xfrm>
            <a:off x="62484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15"/>
          <p:cNvSpPr>
            <a:spLocks noChangeShapeType="1"/>
          </p:cNvSpPr>
          <p:nvPr/>
        </p:nvSpPr>
        <p:spPr bwMode="auto">
          <a:xfrm>
            <a:off x="7861300" y="5715000"/>
            <a:ext cx="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7" descr="tmp2A4.tmp"/>
          <p:cNvPicPr>
            <a:picLocks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0" y="0"/>
            <a:ext cx="13388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dirty="0" smtClean="0"/>
              <a:t>Ex. 4)</a:t>
            </a:r>
            <a:endParaRPr lang="en-US" sz="3600" b="1" dirty="0"/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838200" y="0"/>
            <a:ext cx="87788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/>
              <a:t>	14x + 5 &lt; 7(2x – 3</a:t>
            </a:r>
            <a:r>
              <a:rPr lang="en-US" sz="3600" b="1" dirty="0" smtClean="0"/>
              <a:t>)</a:t>
            </a:r>
            <a:endParaRPr lang="en-US" sz="3600" b="1" dirty="0"/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0" y="2482850"/>
            <a:ext cx="94329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/>
              <a:t>There is </a:t>
            </a:r>
            <a:r>
              <a:rPr lang="en-US" sz="3600" b="1">
                <a:solidFill>
                  <a:srgbClr val="FF0000"/>
                </a:solidFill>
              </a:rPr>
              <a:t>no solution</a:t>
            </a:r>
            <a:r>
              <a:rPr lang="en-US" sz="3600" b="1"/>
              <a:t> because 5 &lt; -21 is false!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1" y="3397250"/>
            <a:ext cx="8610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/>
              <a:t>Ex. 5)     12x </a:t>
            </a:r>
            <a:r>
              <a:rPr lang="en-US" sz="3600" b="1" dirty="0"/>
              <a:t>-1 &gt; 6(2x -1)      </a:t>
            </a:r>
          </a:p>
          <a:p>
            <a:endParaRPr lang="en-US" sz="3600" b="1" dirty="0"/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152400" y="5486400"/>
            <a:ext cx="77152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All real numbers</a:t>
            </a:r>
            <a:r>
              <a:rPr lang="en-US" sz="3600" b="1" dirty="0"/>
              <a:t> are solutions because</a:t>
            </a:r>
          </a:p>
          <a:p>
            <a:r>
              <a:rPr lang="en-US" sz="3600" b="1" dirty="0"/>
              <a:t>-1 &gt; -6 is a true statement!!</a:t>
            </a:r>
          </a:p>
        </p:txBody>
      </p:sp>
      <p:pic>
        <p:nvPicPr>
          <p:cNvPr id="7" name="Picture 6" descr="tmp2A4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/>
      <p:bldP spid="23557" grpId="0"/>
      <p:bldP spid="23560" grpId="0"/>
      <p:bldP spid="23561" grpId="0" build="allAtOnce"/>
      <p:bldP spid="235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-457200" y="0"/>
            <a:ext cx="6096000" cy="11430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FF0000"/>
                </a:solidFill>
              </a:rPr>
              <a:t>Why am I learning this?</a:t>
            </a:r>
          </a:p>
        </p:txBody>
      </p:sp>
      <p:pic>
        <p:nvPicPr>
          <p:cNvPr id="13315" name="Picture 1" descr="Description: A sign for gas prices at a gas station Stock Photo - 310422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 rot="505932">
            <a:off x="5731474" y="219835"/>
            <a:ext cx="3214688" cy="2935288"/>
          </a:xfrm>
          <a:noFill/>
        </p:spPr>
      </p:pic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685800" y="4267200"/>
            <a:ext cx="8305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A</a:t>
            </a:r>
            <a:r>
              <a:rPr lang="en-US" b="1" dirty="0" smtClean="0"/>
              <a:t> </a:t>
            </a:r>
            <a:r>
              <a:rPr lang="en-US" b="1" dirty="0"/>
              <a:t>gas station charges $.10 less per gallon of gasoline if a </a:t>
            </a:r>
          </a:p>
          <a:p>
            <a:pPr algn="ctr"/>
            <a:r>
              <a:rPr lang="en-US" b="1" dirty="0"/>
              <a:t>customer also gets a car wash ($8.00).  </a:t>
            </a:r>
            <a:r>
              <a:rPr lang="en-US" b="1" dirty="0" smtClean="0"/>
              <a:t>What is the most regular gas you </a:t>
            </a:r>
            <a:r>
              <a:rPr lang="en-US" b="1" dirty="0"/>
              <a:t>can buy if you </a:t>
            </a:r>
            <a:r>
              <a:rPr lang="en-US" b="1" dirty="0" smtClean="0"/>
              <a:t>also get </a:t>
            </a:r>
            <a:r>
              <a:rPr lang="en-US" b="1" dirty="0"/>
              <a:t>a car wash and can spend at most $20.</a:t>
            </a:r>
          </a:p>
        </p:txBody>
      </p:sp>
      <p:pic>
        <p:nvPicPr>
          <p:cNvPr id="5" name="Picture 4" descr="tmp2A4.tmp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66"/>
      </a:dk1>
      <a:lt1>
        <a:srgbClr val="A4D7FF"/>
      </a:lt1>
      <a:dk2>
        <a:srgbClr val="4D4D4D"/>
      </a:dk2>
      <a:lt2>
        <a:srgbClr val="7DAFE1"/>
      </a:lt2>
      <a:accent1>
        <a:srgbClr val="26D2E4"/>
      </a:accent1>
      <a:accent2>
        <a:srgbClr val="D0E2F4"/>
      </a:accent2>
      <a:accent3>
        <a:srgbClr val="CFE8FF"/>
      </a:accent3>
      <a:accent4>
        <a:srgbClr val="000056"/>
      </a:accent4>
      <a:accent5>
        <a:srgbClr val="ACE5EF"/>
      </a:accent5>
      <a:accent6>
        <a:srgbClr val="BCCDDD"/>
      </a:accent6>
      <a:hlink>
        <a:srgbClr val="003366"/>
      </a:hlink>
      <a:folHlink>
        <a:srgbClr val="666699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X:Templates:Presentations:Designs:Blank Presentation</Template>
  <TotalTime>364</TotalTime>
  <Words>189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Blank Presentation</vt:lpstr>
      <vt:lpstr>Equation</vt:lpstr>
      <vt:lpstr>Slide 1</vt:lpstr>
      <vt:lpstr>Why am I learning this?</vt:lpstr>
      <vt:lpstr>Slide 3</vt:lpstr>
      <vt:lpstr>Slide 4</vt:lpstr>
      <vt:lpstr>Slide 5</vt:lpstr>
      <vt:lpstr>Slide 6</vt:lpstr>
      <vt:lpstr>Slide 7</vt:lpstr>
      <vt:lpstr>Slide 8</vt:lpstr>
      <vt:lpstr>Why am I learning this?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 Bateman</dc:creator>
  <cp:lastModifiedBy>RPatterson</cp:lastModifiedBy>
  <cp:revision>23</cp:revision>
  <dcterms:created xsi:type="dcterms:W3CDTF">2005-11-14T23:14:26Z</dcterms:created>
  <dcterms:modified xsi:type="dcterms:W3CDTF">2013-09-06T15:45:37Z</dcterms:modified>
</cp:coreProperties>
</file>