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3"/>
  </p:notesMasterIdLst>
  <p:sldIdLst>
    <p:sldId id="357" r:id="rId3"/>
    <p:sldId id="262" r:id="rId4"/>
    <p:sldId id="297" r:id="rId5"/>
    <p:sldId id="322" r:id="rId6"/>
    <p:sldId id="323" r:id="rId7"/>
    <p:sldId id="355" r:id="rId8"/>
    <p:sldId id="356" r:id="rId9"/>
    <p:sldId id="328" r:id="rId10"/>
    <p:sldId id="332" r:id="rId11"/>
    <p:sldId id="333" r:id="rId12"/>
    <p:sldId id="335" r:id="rId13"/>
    <p:sldId id="337" r:id="rId14"/>
    <p:sldId id="338" r:id="rId15"/>
    <p:sldId id="346" r:id="rId16"/>
    <p:sldId id="347" r:id="rId17"/>
    <p:sldId id="348" r:id="rId18"/>
    <p:sldId id="358" r:id="rId19"/>
    <p:sldId id="349" r:id="rId20"/>
    <p:sldId id="351" r:id="rId21"/>
    <p:sldId id="353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33CC33"/>
    <a:srgbClr val="BBE0E3"/>
    <a:srgbClr val="3333FF"/>
    <a:srgbClr val="FF0000"/>
    <a:srgbClr val="006699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904" y="-96"/>
      </p:cViewPr>
      <p:guideLst>
        <p:guide orient="horz" pos="2160"/>
        <p:guide orient="horz" pos="62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5C3C29CF-294C-49AC-B65D-CCACF47D2E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22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985DD7-C8ED-4825-BE47-BA41E7FBBB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710BAE-1A65-486C-A45F-36E1ADC04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2B2186-1B72-4048-8A62-60ED4019FB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0FFAD-BDFC-4DCD-B127-8E5EB120FA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26771-32AA-4940-A571-06A0E3C20D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94174-B890-40DF-9A46-F664478B74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EC424-8B8E-45A9-827F-A132B0B1F0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98EEB-6DAA-47C2-89BA-99D814A40E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78983-DD7D-497E-B40B-6CABCBA1B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69908-A487-4338-805D-A78A59ABC7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21BBF-FD2C-4300-9899-B9C070A9D9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04143-98B5-417C-8455-E187596159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C7D8C-859D-4F4F-9474-07D4E430EA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B41ED-7E13-49F0-B738-0876CF0DA1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17284-B7EA-40B1-A0B1-9191E951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9F121-714D-47C5-AF6A-4C5358EF68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F184FA-1482-4B8B-B9A5-42B93FF283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30E995-8F19-4BEE-84FB-A2F20F0E4A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7C955-B4CB-42FB-88CB-6778E2A846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1DC260-F299-4207-8D48-0B3D1953AD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C7865E-F38D-41CC-B8B4-EC647436AB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1C5BEF-DE25-41F7-A911-54022734C4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+mn-lt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+mn-lt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pitchFamily="34" charset="0"/>
              </a:defRPr>
            </a:lvl1pPr>
          </a:lstStyle>
          <a:p>
            <a:fld id="{504E6DCA-8452-422B-AB85-7ED9C5B5876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-3175" y="6556375"/>
            <a:ext cx="2212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>
                <a:solidFill>
                  <a:schemeClr val="bg1"/>
                </a:solidFill>
                <a:latin typeface="Verdana" charset="0"/>
                <a:ea typeface="ＭＳ Ｐゴシック" charset="0"/>
                <a:cs typeface="Arial" charset="0"/>
              </a:rPr>
              <a:t>Holt Algebra 1</a:t>
            </a:r>
            <a:endParaRPr lang="en-US" sz="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>
                <a:latin typeface="Arial Black" charset="0"/>
                <a:ea typeface="ＭＳ Ｐゴシック" charset="0"/>
                <a:cs typeface="Arial" charset="0"/>
              </a:rPr>
              <a:t>8-2</a:t>
            </a:r>
            <a:endParaRPr lang="en-US" sz="800" b="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066800" y="98425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 b="0">
                <a:solidFill>
                  <a:schemeClr val="bg1"/>
                </a:solidFill>
                <a:latin typeface="Arial Black" charset="0"/>
                <a:ea typeface="ＭＳ Ｐゴシック" charset="0"/>
                <a:cs typeface="Arial" charset="0"/>
              </a:rPr>
              <a:t>Factoring by GCF</a:t>
            </a:r>
            <a:endParaRPr lang="en-US" sz="3200" b="0">
              <a:latin typeface="Verdana" charset="0"/>
              <a:ea typeface="ＭＳ Ｐゴシック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Verdan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Verdan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8235EC0-942A-442C-83B3-6F0001EC1BBE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-3175" y="6556375"/>
            <a:ext cx="2212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>
                <a:solidFill>
                  <a:schemeClr val="bg1"/>
                </a:solidFill>
                <a:latin typeface="Verdana" charset="0"/>
                <a:ea typeface="ＭＳ Ｐゴシック" charset="0"/>
                <a:cs typeface="Arial" charset="0"/>
              </a:rPr>
              <a:t>Holt Algebra 1</a:t>
            </a:r>
            <a:endParaRPr lang="en-US" sz="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>
                <a:latin typeface="Arial Black" charset="0"/>
                <a:ea typeface="ＭＳ Ｐゴシック" charset="0"/>
                <a:cs typeface="Arial" charset="0"/>
              </a:rPr>
              <a:t>8-2</a:t>
            </a:r>
            <a:endParaRPr lang="en-US" sz="800" b="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1066800" y="98425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 b="0">
                <a:solidFill>
                  <a:schemeClr val="bg1"/>
                </a:solidFill>
                <a:latin typeface="Arial Black" charset="0"/>
                <a:ea typeface="ＭＳ Ｐゴシック" charset="0"/>
                <a:cs typeface="Arial" charset="0"/>
              </a:rPr>
              <a:t>Factoring by GCF</a:t>
            </a:r>
            <a:endParaRPr lang="en-US" sz="3200" b="0">
              <a:latin typeface="Verdana" charset="0"/>
              <a:ea typeface="ＭＳ Ｐゴシック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19200"/>
            <a:ext cx="887888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2286000" y="152400"/>
            <a:ext cx="4716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u="sng">
                <a:solidFill>
                  <a:srgbClr val="333399"/>
                </a:solidFill>
              </a:rPr>
              <a:t>Starter Challenge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1752600"/>
            <a:ext cx="5334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7" descr="tmp55E8.tmp"/>
          <p:cNvPicPr>
            <a:picLocks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0" dirty="0">
                <a:solidFill>
                  <a:srgbClr val="006699"/>
                </a:solidFill>
                <a:latin typeface="Arial Black" charset="0"/>
                <a:ea typeface="ＭＳ Ｐゴシック" charset="0"/>
                <a:cs typeface="Arial" charset="0"/>
              </a:rPr>
              <a:t>Watch This!</a:t>
            </a:r>
            <a:endParaRPr lang="en-US" sz="2600" b="0" dirty="0">
              <a:solidFill>
                <a:schemeClr val="accent2"/>
              </a:solidFill>
              <a:latin typeface="Arial MT Bl" charset="0"/>
              <a:ea typeface="ＭＳ Ｐゴシック" charset="0"/>
              <a:cs typeface="Arial" charset="0"/>
            </a:endParaRP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685800" y="1584325"/>
            <a:ext cx="729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Verdana" charset="0"/>
                <a:ea typeface="ＭＳ Ｐゴシック" charset="0"/>
                <a:cs typeface="Arial" charset="0"/>
              </a:rPr>
              <a:t>Factor each expression. </a:t>
            </a: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708025" y="2185988"/>
            <a:ext cx="432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Verdana" charset="0"/>
                <a:ea typeface="ＭＳ Ｐゴシック" charset="0"/>
                <a:cs typeface="Arial" charset="0"/>
              </a:rPr>
              <a:t>    5(</a:t>
            </a:r>
            <a:r>
              <a:rPr lang="en-US" i="1" dirty="0">
                <a:latin typeface="Verdana" charset="0"/>
                <a:ea typeface="ＭＳ Ｐゴシック" charset="0"/>
                <a:cs typeface="Arial" charset="0"/>
              </a:rPr>
              <a:t>x</a:t>
            </a:r>
            <a:r>
              <a:rPr lang="en-US" dirty="0">
                <a:latin typeface="Verdana" charset="0"/>
                <a:ea typeface="ＭＳ Ｐゴシック" charset="0"/>
                <a:cs typeface="Arial" charset="0"/>
              </a:rPr>
              <a:t> + 2) + 3</a:t>
            </a:r>
            <a:r>
              <a:rPr lang="en-US" i="1" dirty="0">
                <a:latin typeface="Verdana" charset="0"/>
                <a:ea typeface="ＭＳ Ｐゴシック" charset="0"/>
                <a:cs typeface="Arial" charset="0"/>
              </a:rPr>
              <a:t>x</a:t>
            </a:r>
            <a:r>
              <a:rPr lang="en-US" dirty="0">
                <a:latin typeface="Verdana" charset="0"/>
                <a:ea typeface="ＭＳ Ｐゴシック" charset="0"/>
                <a:cs typeface="Arial" charset="0"/>
              </a:rPr>
              <a:t>(x + 2) </a:t>
            </a:r>
          </a:p>
        </p:txBody>
      </p:sp>
      <p:sp>
        <p:nvSpPr>
          <p:cNvPr id="94224" name="Text Box 16"/>
          <p:cNvSpPr txBox="1">
            <a:spLocks noChangeArrowheads="1"/>
          </p:cNvSpPr>
          <p:nvPr/>
        </p:nvSpPr>
        <p:spPr bwMode="auto">
          <a:xfrm>
            <a:off x="685800" y="4098925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</a:t>
            </a:r>
            <a:r>
              <a:rPr lang="en-US">
                <a:latin typeface="Arial" pitchFamily="34" charset="0"/>
              </a:rPr>
              <a:t>–</a:t>
            </a:r>
            <a:r>
              <a:rPr lang="en-US"/>
              <a:t>2</a:t>
            </a:r>
            <a:r>
              <a:rPr lang="en-US" i="1"/>
              <a:t>b</a:t>
            </a:r>
            <a:r>
              <a:rPr lang="en-US"/>
              <a:t>(</a:t>
            </a:r>
            <a:r>
              <a:rPr lang="en-US" i="1"/>
              <a:t>b</a:t>
            </a:r>
            <a:r>
              <a:rPr lang="en-US" baseline="30000"/>
              <a:t>2</a:t>
            </a:r>
            <a:r>
              <a:rPr lang="en-US"/>
              <a:t> + 1)+ (</a:t>
            </a:r>
            <a:r>
              <a:rPr lang="en-US" i="1"/>
              <a:t>b</a:t>
            </a:r>
            <a:r>
              <a:rPr lang="en-US" baseline="30000"/>
              <a:t>2</a:t>
            </a:r>
            <a:r>
              <a:rPr lang="en-US"/>
              <a:t> + 1)  </a:t>
            </a:r>
          </a:p>
        </p:txBody>
      </p:sp>
      <p:pic>
        <p:nvPicPr>
          <p:cNvPr id="6" name="Picture 5" descr="tmp55E8.tmp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0" dirty="0">
                <a:solidFill>
                  <a:srgbClr val="006699"/>
                </a:solidFill>
                <a:latin typeface="Arial Black" charset="0"/>
                <a:ea typeface="ＭＳ Ｐゴシック" charset="0"/>
                <a:cs typeface="Arial" charset="0"/>
              </a:rPr>
              <a:t>Example 5 </a:t>
            </a:r>
            <a:endParaRPr lang="en-US" sz="2600" b="0" dirty="0">
              <a:solidFill>
                <a:schemeClr val="accent2"/>
              </a:solidFill>
              <a:latin typeface="Arial MT Bl" charset="0"/>
              <a:ea typeface="ＭＳ Ｐゴシック" charset="0"/>
              <a:cs typeface="Arial" charset="0"/>
            </a:endParaRP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304800" y="1600200"/>
            <a:ext cx="8237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>
                <a:latin typeface="Verdana" charset="0"/>
                <a:ea typeface="ＭＳ Ｐゴシック" charset="0"/>
                <a:cs typeface="Arial" charset="0"/>
              </a:rPr>
              <a:t>Factor each expression.</a:t>
            </a:r>
            <a:endParaRPr lang="en-US" b="0">
              <a:latin typeface="Times" charset="0"/>
              <a:ea typeface="ＭＳ Ｐゴシック" charset="0"/>
              <a:cs typeface="Arial" charset="0"/>
            </a:endParaRP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738188" y="2057400"/>
            <a:ext cx="39290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   4</a:t>
            </a:r>
            <a:r>
              <a:rPr lang="en-US" i="1"/>
              <a:t>s</a:t>
            </a:r>
            <a:r>
              <a:rPr lang="en-US"/>
              <a:t>(</a:t>
            </a:r>
            <a:r>
              <a:rPr lang="en-US" i="1"/>
              <a:t>s</a:t>
            </a:r>
            <a:r>
              <a:rPr lang="en-US"/>
              <a:t> + 6) </a:t>
            </a:r>
            <a:r>
              <a:rPr lang="en-US">
                <a:latin typeface="Arial" pitchFamily="34" charset="0"/>
              </a:rPr>
              <a:t>–</a:t>
            </a:r>
            <a:r>
              <a:rPr lang="en-US"/>
              <a:t> 5(</a:t>
            </a:r>
            <a:r>
              <a:rPr lang="en-US" i="1"/>
              <a:t>s</a:t>
            </a:r>
            <a:r>
              <a:rPr lang="en-US"/>
              <a:t> + 6)</a:t>
            </a:r>
          </a:p>
        </p:txBody>
      </p:sp>
      <p:pic>
        <p:nvPicPr>
          <p:cNvPr id="5" name="Picture 4" descr="tmp55E8.tmp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838200" y="1752600"/>
            <a:ext cx="71786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b="0">
                <a:latin typeface="Verdana" charset="0"/>
                <a:ea typeface="ＭＳ Ｐゴシック" charset="0"/>
                <a:cs typeface="Arial" charset="0"/>
              </a:rPr>
              <a:t>You may be able to factor a polynomial by grouping. When a polynomial has four terms, you can make two groups and factor out the GCF from each group.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0" dirty="0">
                <a:solidFill>
                  <a:srgbClr val="006699"/>
                </a:solidFill>
                <a:latin typeface="Arial Black" charset="0"/>
                <a:ea typeface="ＭＳ Ｐゴシック" charset="0"/>
                <a:cs typeface="Arial" charset="0"/>
              </a:rPr>
              <a:t>Ex. 6) </a:t>
            </a:r>
            <a:endParaRPr lang="en-US" sz="2600" b="0" dirty="0">
              <a:solidFill>
                <a:schemeClr val="accent2"/>
              </a:solidFill>
              <a:latin typeface="Arial MT Bl" charset="0"/>
              <a:ea typeface="ＭＳ Ｐゴシック" charset="0"/>
              <a:cs typeface="Arial" charset="0"/>
            </a:endParaRP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0" y="2438400"/>
            <a:ext cx="3551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6</a:t>
            </a:r>
            <a:r>
              <a:rPr lang="en-US" i="1"/>
              <a:t>h</a:t>
            </a:r>
            <a:r>
              <a:rPr lang="en-US" baseline="30000"/>
              <a:t>4</a:t>
            </a:r>
            <a:r>
              <a:rPr lang="en-US"/>
              <a:t> </a:t>
            </a:r>
            <a:r>
              <a:rPr lang="en-US">
                <a:latin typeface="Arial" pitchFamily="34" charset="0"/>
              </a:rPr>
              <a:t>–</a:t>
            </a:r>
            <a:r>
              <a:rPr lang="en-US"/>
              <a:t> 4</a:t>
            </a:r>
            <a:r>
              <a:rPr lang="en-US" i="1"/>
              <a:t>h</a:t>
            </a:r>
            <a:r>
              <a:rPr lang="en-US" baseline="30000"/>
              <a:t>3</a:t>
            </a:r>
            <a:r>
              <a:rPr lang="en-US"/>
              <a:t> + 12</a:t>
            </a:r>
            <a:r>
              <a:rPr lang="en-US" i="1"/>
              <a:t>h</a:t>
            </a:r>
            <a:r>
              <a:rPr lang="en-US"/>
              <a:t> </a:t>
            </a:r>
            <a:r>
              <a:rPr lang="en-US">
                <a:latin typeface="Arial" pitchFamily="34" charset="0"/>
              </a:rPr>
              <a:t>–</a:t>
            </a:r>
            <a:r>
              <a:rPr lang="en-US"/>
              <a:t> 8 </a:t>
            </a:r>
          </a:p>
        </p:txBody>
      </p:sp>
      <p:pic>
        <p:nvPicPr>
          <p:cNvPr id="4" name="Picture 3" descr="tmp55E8.tmp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5"/>
          <p:cNvGrpSpPr>
            <a:grpSpLocks/>
          </p:cNvGrpSpPr>
          <p:nvPr/>
        </p:nvGrpSpPr>
        <p:grpSpPr bwMode="auto">
          <a:xfrm>
            <a:off x="374650" y="1676400"/>
            <a:ext cx="7854950" cy="3676650"/>
            <a:chOff x="236" y="2256"/>
            <a:chExt cx="4948" cy="2316"/>
          </a:xfrm>
        </p:grpSpPr>
        <p:sp>
          <p:nvSpPr>
            <p:cNvPr id="107526" name="Text Box 6"/>
            <p:cNvSpPr txBox="1">
              <a:spLocks noChangeArrowheads="1"/>
            </p:cNvSpPr>
            <p:nvPr/>
          </p:nvSpPr>
          <p:spPr bwMode="auto">
            <a:xfrm>
              <a:off x="240" y="2547"/>
              <a:ext cx="4944" cy="2025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0"/>
                <a:t>If two quantities are opposites, their sum is 0.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en-US" b="0"/>
                <a:t>(5 – </a:t>
              </a:r>
              <a:r>
                <a:rPr lang="en-US" b="0" i="1"/>
                <a:t>x</a:t>
              </a:r>
              <a:r>
                <a:rPr lang="en-US" b="0"/>
                <a:t>) + (</a:t>
              </a:r>
              <a:r>
                <a:rPr lang="en-US" b="0" i="1"/>
                <a:t>x</a:t>
              </a:r>
              <a:r>
                <a:rPr lang="en-US" b="0"/>
                <a:t> – 5)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en-US" b="0"/>
                <a:t>5 – </a:t>
              </a:r>
              <a:r>
                <a:rPr lang="en-US" b="0" i="1"/>
                <a:t>x</a:t>
              </a:r>
              <a:r>
                <a:rPr lang="en-US" b="0"/>
                <a:t> + </a:t>
              </a:r>
              <a:r>
                <a:rPr lang="en-US" b="0" i="1"/>
                <a:t>x – </a:t>
              </a:r>
              <a:r>
                <a:rPr lang="en-US" b="0"/>
                <a:t>5</a:t>
              </a:r>
              <a:endParaRPr lang="en-US" b="0" i="1"/>
            </a:p>
            <a:p>
              <a:pPr algn="ctr" eaLnBrk="0" hangingPunct="0">
                <a:spcBef>
                  <a:spcPct val="50000"/>
                </a:spcBef>
              </a:pPr>
              <a:r>
                <a:rPr lang="en-US" b="0" i="1"/>
                <a:t>– x + x </a:t>
              </a:r>
              <a:r>
                <a:rPr lang="en-US" b="0"/>
                <a:t>+ 5 – 5 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en-US" b="0"/>
                <a:t>0 + 0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en-US" b="0"/>
                <a:t>0</a:t>
              </a:r>
              <a:r>
                <a:rPr lang="en-US" b="0" i="1"/>
                <a:t>    </a:t>
              </a:r>
              <a:r>
                <a:rPr lang="en-US" b="0"/>
                <a:t> </a:t>
              </a:r>
            </a:p>
          </p:txBody>
        </p:sp>
        <p:sp>
          <p:nvSpPr>
            <p:cNvPr id="107527" name="Text Box 7"/>
            <p:cNvSpPr txBox="1">
              <a:spLocks noChangeArrowheads="1"/>
            </p:cNvSpPr>
            <p:nvPr/>
          </p:nvSpPr>
          <p:spPr bwMode="auto">
            <a:xfrm>
              <a:off x="236" y="2256"/>
              <a:ext cx="1728" cy="288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>
                  <a:solidFill>
                    <a:schemeClr val="bg1"/>
                  </a:solidFill>
                  <a:latin typeface="Verdana" charset="0"/>
                  <a:ea typeface="ＭＳ Ｐゴシック" charset="0"/>
                  <a:cs typeface="Arial" charset="0"/>
                </a:rPr>
                <a:t>Helpful Hint</a:t>
              </a:r>
              <a:endParaRPr lang="en-US">
                <a:latin typeface="Verdana" charset="0"/>
                <a:ea typeface="ＭＳ Ｐゴシック" charset="0"/>
                <a:cs typeface="Arial" charset="0"/>
              </a:endParaRPr>
            </a:p>
          </p:txBody>
        </p:sp>
      </p:grpSp>
      <p:pic>
        <p:nvPicPr>
          <p:cNvPr id="5" name="Picture 4" descr="tmp55E8.tmp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381000" y="1403350"/>
            <a:ext cx="8763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0"/>
              <a:t>Recognizing opposite binomials can help you factor polynomials. The binomials (5 </a:t>
            </a:r>
            <a:r>
              <a:rPr lang="en-US" b="0">
                <a:latin typeface="Arial" pitchFamily="34" charset="0"/>
              </a:rPr>
              <a:t>–</a:t>
            </a:r>
            <a:r>
              <a:rPr lang="en-US" b="0"/>
              <a:t> </a:t>
            </a:r>
            <a:r>
              <a:rPr lang="en-US" b="0" i="1"/>
              <a:t>x</a:t>
            </a:r>
            <a:r>
              <a:rPr lang="en-US" b="0"/>
              <a:t>) and (</a:t>
            </a:r>
            <a:r>
              <a:rPr lang="en-US" b="0" i="1"/>
              <a:t>x</a:t>
            </a:r>
            <a:r>
              <a:rPr lang="en-US" b="0"/>
              <a:t> </a:t>
            </a:r>
            <a:r>
              <a:rPr lang="en-US" b="0">
                <a:latin typeface="Arial" pitchFamily="34" charset="0"/>
              </a:rPr>
              <a:t>–</a:t>
            </a:r>
            <a:r>
              <a:rPr lang="en-US" b="0"/>
              <a:t> 5) are opposites. Notice (5 </a:t>
            </a:r>
            <a:r>
              <a:rPr lang="en-US" b="0">
                <a:latin typeface="Arial" pitchFamily="34" charset="0"/>
              </a:rPr>
              <a:t>–</a:t>
            </a:r>
            <a:r>
              <a:rPr lang="en-US" b="0"/>
              <a:t> </a:t>
            </a:r>
            <a:r>
              <a:rPr lang="en-US" b="0" i="1"/>
              <a:t>x</a:t>
            </a:r>
            <a:r>
              <a:rPr lang="en-US" b="0"/>
              <a:t>) can be written as </a:t>
            </a:r>
            <a:r>
              <a:rPr lang="en-US" b="0">
                <a:latin typeface="Arial" pitchFamily="34" charset="0"/>
              </a:rPr>
              <a:t>–</a:t>
            </a:r>
            <a:r>
              <a:rPr lang="en-US" b="0"/>
              <a:t>1(</a:t>
            </a:r>
            <a:r>
              <a:rPr lang="en-US" b="0" i="1"/>
              <a:t>x</a:t>
            </a:r>
            <a:r>
              <a:rPr lang="en-US" b="0"/>
              <a:t> </a:t>
            </a:r>
            <a:r>
              <a:rPr lang="en-US" b="0">
                <a:latin typeface="Arial" pitchFamily="34" charset="0"/>
              </a:rPr>
              <a:t>–</a:t>
            </a:r>
            <a:r>
              <a:rPr lang="en-US" b="0"/>
              <a:t> 5). 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609600" y="2776538"/>
            <a:ext cx="553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FF0000"/>
                </a:solidFill>
                <a:latin typeface="Arial" pitchFamily="34" charset="0"/>
              </a:rPr>
              <a:t>–</a:t>
            </a:r>
            <a:r>
              <a:rPr lang="en-US" b="0">
                <a:solidFill>
                  <a:srgbClr val="FF0000"/>
                </a:solidFill>
              </a:rPr>
              <a:t>1</a:t>
            </a:r>
            <a:r>
              <a:rPr lang="en-US" b="0"/>
              <a:t>(</a:t>
            </a:r>
            <a:r>
              <a:rPr lang="en-US" b="0" i="1"/>
              <a:t>x</a:t>
            </a:r>
            <a:r>
              <a:rPr lang="en-US" b="0"/>
              <a:t> </a:t>
            </a:r>
            <a:r>
              <a:rPr lang="en-US" b="0">
                <a:latin typeface="Arial" pitchFamily="34" charset="0"/>
              </a:rPr>
              <a:t>–</a:t>
            </a:r>
            <a:r>
              <a:rPr lang="en-US" b="0"/>
              <a:t> 5) = </a:t>
            </a:r>
            <a:r>
              <a:rPr lang="en-US" b="0">
                <a:solidFill>
                  <a:srgbClr val="FF0000"/>
                </a:solidFill>
              </a:rPr>
              <a:t>(</a:t>
            </a:r>
            <a:r>
              <a:rPr lang="en-US" b="0">
                <a:solidFill>
                  <a:srgbClr val="FF0000"/>
                </a:solidFill>
                <a:latin typeface="Arial" pitchFamily="34" charset="0"/>
              </a:rPr>
              <a:t>–</a:t>
            </a:r>
            <a:r>
              <a:rPr lang="en-US" b="0">
                <a:solidFill>
                  <a:srgbClr val="FF0000"/>
                </a:solidFill>
              </a:rPr>
              <a:t>1)</a:t>
            </a:r>
            <a:r>
              <a:rPr lang="en-US" b="0"/>
              <a:t>(</a:t>
            </a:r>
            <a:r>
              <a:rPr lang="en-US" b="0" i="1"/>
              <a:t>x</a:t>
            </a:r>
            <a:r>
              <a:rPr lang="en-US" b="0"/>
              <a:t>) + </a:t>
            </a:r>
            <a:r>
              <a:rPr lang="en-US" b="0">
                <a:solidFill>
                  <a:srgbClr val="FF0000"/>
                </a:solidFill>
              </a:rPr>
              <a:t>(</a:t>
            </a:r>
            <a:r>
              <a:rPr lang="en-US" b="0">
                <a:solidFill>
                  <a:srgbClr val="FF0000"/>
                </a:solidFill>
                <a:latin typeface="Arial" pitchFamily="34" charset="0"/>
              </a:rPr>
              <a:t>–</a:t>
            </a:r>
            <a:r>
              <a:rPr lang="en-US" b="0">
                <a:solidFill>
                  <a:srgbClr val="FF0000"/>
                </a:solidFill>
              </a:rPr>
              <a:t>1)</a:t>
            </a:r>
            <a:r>
              <a:rPr lang="en-US" b="0"/>
              <a:t>(</a:t>
            </a:r>
            <a:r>
              <a:rPr lang="en-US" b="0">
                <a:latin typeface="Arial" pitchFamily="34" charset="0"/>
              </a:rPr>
              <a:t>–</a:t>
            </a:r>
            <a:r>
              <a:rPr lang="en-US" b="0"/>
              <a:t>5)     </a:t>
            </a:r>
            <a:r>
              <a:rPr lang="en-US"/>
              <a:t> 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2105025" y="3386138"/>
            <a:ext cx="1658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/>
              <a:t>= </a:t>
            </a:r>
            <a:r>
              <a:rPr lang="en-US" b="0">
                <a:latin typeface="Arial" pitchFamily="34" charset="0"/>
              </a:rPr>
              <a:t>–</a:t>
            </a:r>
            <a:r>
              <a:rPr lang="en-US" b="0" i="1"/>
              <a:t>x</a:t>
            </a:r>
            <a:r>
              <a:rPr lang="en-US" b="0"/>
              <a:t> + 5 </a:t>
            </a:r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2108200" y="4106863"/>
            <a:ext cx="1958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= 5 </a:t>
            </a:r>
            <a:r>
              <a:rPr lang="en-US" b="0">
                <a:latin typeface="Arial" pitchFamily="34" charset="0"/>
              </a:rPr>
              <a:t>–</a:t>
            </a:r>
            <a:r>
              <a:rPr lang="en-US" b="0"/>
              <a:t> </a:t>
            </a:r>
            <a:r>
              <a:rPr lang="en-US" b="0" i="1"/>
              <a:t>x</a:t>
            </a:r>
            <a:r>
              <a:rPr lang="en-US" b="0"/>
              <a:t> </a:t>
            </a:r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366713" y="4724400"/>
            <a:ext cx="4022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/>
              <a:t>So, (5 </a:t>
            </a:r>
            <a:r>
              <a:rPr lang="en-US" b="0">
                <a:latin typeface="Arial" pitchFamily="34" charset="0"/>
              </a:rPr>
              <a:t>–</a:t>
            </a:r>
            <a:r>
              <a:rPr lang="en-US" b="0"/>
              <a:t> </a:t>
            </a:r>
            <a:r>
              <a:rPr lang="en-US" b="0" i="1"/>
              <a:t>x</a:t>
            </a:r>
            <a:r>
              <a:rPr lang="en-US" b="0"/>
              <a:t>) = </a:t>
            </a:r>
            <a:r>
              <a:rPr lang="en-US" b="0">
                <a:latin typeface="Arial" pitchFamily="34" charset="0"/>
              </a:rPr>
              <a:t>–</a:t>
            </a:r>
            <a:r>
              <a:rPr lang="en-US" b="0"/>
              <a:t>1(</a:t>
            </a:r>
            <a:r>
              <a:rPr lang="en-US" b="0" i="1"/>
              <a:t>x</a:t>
            </a:r>
            <a:r>
              <a:rPr lang="en-US" b="0"/>
              <a:t> </a:t>
            </a:r>
            <a:r>
              <a:rPr lang="en-US" b="0">
                <a:latin typeface="Arial" pitchFamily="34" charset="0"/>
              </a:rPr>
              <a:t>–</a:t>
            </a:r>
            <a:r>
              <a:rPr lang="en-US" b="0"/>
              <a:t> 5)   </a:t>
            </a:r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5686425" y="2819400"/>
            <a:ext cx="3014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0" i="1">
                <a:solidFill>
                  <a:srgbClr val="3333FF"/>
                </a:solidFill>
                <a:latin typeface="Arial" charset="0"/>
                <a:ea typeface="ＭＳ Ｐゴシック" charset="0"/>
                <a:cs typeface="Arial" charset="0"/>
              </a:rPr>
              <a:t>Distributive Property.</a:t>
            </a:r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5686425" y="3352800"/>
            <a:ext cx="2644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 i="1">
                <a:solidFill>
                  <a:srgbClr val="3333FF"/>
                </a:solidFill>
                <a:latin typeface="Arial" charset="0"/>
                <a:ea typeface="ＭＳ Ｐゴシック" charset="0"/>
                <a:cs typeface="Arial" charset="0"/>
              </a:rPr>
              <a:t>Simplify.</a:t>
            </a:r>
          </a:p>
        </p:txBody>
      </p:sp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5686425" y="4130675"/>
            <a:ext cx="3352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1313" indent="-34131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0" i="1" smtClean="0">
                <a:solidFill>
                  <a:srgbClr val="3333FF"/>
                </a:solidFill>
                <a:cs typeface="Arial" charset="0"/>
              </a:rPr>
              <a:t>Commutative Property of Addition.</a:t>
            </a:r>
          </a:p>
        </p:txBody>
      </p:sp>
      <p:pic>
        <p:nvPicPr>
          <p:cNvPr id="10" name="Picture 9" descr="tmp55E8.tmp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0" grpId="0"/>
      <p:bldP spid="108551" grpId="0"/>
      <p:bldP spid="108552" grpId="0"/>
      <p:bldP spid="108553" grpId="0"/>
      <p:bldP spid="108554" grpId="0"/>
      <p:bldP spid="108555" grpId="0"/>
      <p:bldP spid="1085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0" y="973138"/>
            <a:ext cx="91440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600" b="0" dirty="0">
                <a:solidFill>
                  <a:schemeClr val="accent2"/>
                </a:solidFill>
                <a:latin typeface="Arial MT Bl" charset="0"/>
                <a:ea typeface="ＭＳ Ｐゴシック" charset="0"/>
                <a:cs typeface="Arial" charset="0"/>
              </a:rPr>
              <a:t>Watch This!</a:t>
            </a:r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685800" y="1557338"/>
            <a:ext cx="4805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Factor 2</a:t>
            </a:r>
            <a:r>
              <a:rPr lang="en-US" i="1"/>
              <a:t>x</a:t>
            </a:r>
            <a:r>
              <a:rPr lang="en-US" baseline="30000"/>
              <a:t>3</a:t>
            </a:r>
            <a:r>
              <a:rPr lang="en-US"/>
              <a:t> </a:t>
            </a:r>
            <a:r>
              <a:rPr lang="en-US">
                <a:latin typeface="Arial" pitchFamily="34" charset="0"/>
              </a:rPr>
              <a:t>–</a:t>
            </a:r>
            <a:r>
              <a:rPr lang="en-US"/>
              <a:t> 12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+ 18 </a:t>
            </a:r>
            <a:r>
              <a:rPr lang="en-US">
                <a:latin typeface="Arial" pitchFamily="34" charset="0"/>
              </a:rPr>
              <a:t>–</a:t>
            </a:r>
            <a:r>
              <a:rPr lang="en-US"/>
              <a:t> 3</a:t>
            </a:r>
            <a:r>
              <a:rPr lang="en-US" i="1"/>
              <a:t>x</a:t>
            </a:r>
            <a:endParaRPr lang="en-US"/>
          </a:p>
        </p:txBody>
      </p:sp>
      <p:pic>
        <p:nvPicPr>
          <p:cNvPr id="4" name="Picture 3" descr="tmp55E8.tmp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981200"/>
            <a:ext cx="6697636" cy="3111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990600"/>
            <a:ext cx="3979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5 from book: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038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0" dirty="0">
                <a:solidFill>
                  <a:srgbClr val="006699"/>
                </a:solidFill>
                <a:latin typeface="Arial Black" charset="0"/>
                <a:ea typeface="ＭＳ Ｐゴシック" charset="0"/>
                <a:cs typeface="Arial" charset="0"/>
              </a:rPr>
              <a:t>Ex. 7)  </a:t>
            </a:r>
            <a:endParaRPr lang="en-US" sz="2600" b="0" dirty="0">
              <a:solidFill>
                <a:schemeClr val="accent2"/>
              </a:solidFill>
              <a:latin typeface="Arial MT Bl" charset="0"/>
              <a:ea typeface="ＭＳ Ｐゴシック" charset="0"/>
              <a:cs typeface="Arial" charset="0"/>
            </a:endParaRP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593725" y="2243138"/>
            <a:ext cx="3838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15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</a:t>
            </a:r>
            <a:r>
              <a:rPr lang="en-US">
                <a:latin typeface="Arial" pitchFamily="34" charset="0"/>
              </a:rPr>
              <a:t>–</a:t>
            </a:r>
            <a:r>
              <a:rPr lang="en-US"/>
              <a:t> 10</a:t>
            </a:r>
            <a:r>
              <a:rPr lang="en-US" i="1"/>
              <a:t>x</a:t>
            </a:r>
            <a:r>
              <a:rPr lang="en-US" baseline="30000"/>
              <a:t>3</a:t>
            </a:r>
            <a:r>
              <a:rPr lang="en-US"/>
              <a:t> + 8</a:t>
            </a:r>
            <a:r>
              <a:rPr lang="en-US" i="1"/>
              <a:t>x</a:t>
            </a:r>
            <a:r>
              <a:rPr lang="en-US"/>
              <a:t> </a:t>
            </a:r>
            <a:r>
              <a:rPr lang="en-US">
                <a:latin typeface="Arial" pitchFamily="34" charset="0"/>
              </a:rPr>
              <a:t>–</a:t>
            </a:r>
            <a:r>
              <a:rPr lang="en-US"/>
              <a:t> 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0" dirty="0">
                <a:solidFill>
                  <a:srgbClr val="006699"/>
                </a:solidFill>
                <a:latin typeface="Arial Black" charset="0"/>
                <a:ea typeface="ＭＳ Ｐゴシック" charset="0"/>
                <a:cs typeface="Arial" charset="0"/>
              </a:rPr>
              <a:t>Ex. 8) </a:t>
            </a:r>
            <a:endParaRPr lang="en-US" sz="2600" b="0" dirty="0">
              <a:solidFill>
                <a:schemeClr val="accent2"/>
              </a:solidFill>
              <a:latin typeface="Arial MT Bl" charset="0"/>
              <a:ea typeface="ＭＳ Ｐゴシック" charset="0"/>
              <a:cs typeface="Arial" charset="0"/>
            </a:endParaRP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762000" y="2362200"/>
            <a:ext cx="2865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</a:t>
            </a:r>
            <a:r>
              <a:rPr lang="en-US" i="1"/>
              <a:t>y</a:t>
            </a:r>
            <a:r>
              <a:rPr lang="en-US"/>
              <a:t> </a:t>
            </a:r>
            <a:r>
              <a:rPr lang="en-US">
                <a:latin typeface="Arial" pitchFamily="34" charset="0"/>
              </a:rPr>
              <a:t>–</a:t>
            </a:r>
            <a:r>
              <a:rPr lang="en-US"/>
              <a:t> 8 </a:t>
            </a:r>
            <a:r>
              <a:rPr lang="en-US">
                <a:latin typeface="Arial" pitchFamily="34" charset="0"/>
              </a:rPr>
              <a:t>–</a:t>
            </a:r>
            <a:r>
              <a:rPr lang="en-US"/>
              <a:t> </a:t>
            </a:r>
            <a:r>
              <a:rPr lang="en-US" i="1"/>
              <a:t>x + xy</a:t>
            </a:r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81000" y="2819400"/>
            <a:ext cx="8382000" cy="1219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200" b="0" dirty="0">
                <a:latin typeface="Verdana" charset="0"/>
                <a:ea typeface="ＭＳ Ｐゴシック" charset="0"/>
                <a:cs typeface="Arial" charset="0"/>
              </a:rPr>
              <a:t>I CAN and I WILL factor polynomials by using the greatest common factor.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3600" b="0" i="1" dirty="0">
                <a:solidFill>
                  <a:srgbClr val="FF6600"/>
                </a:solidFill>
                <a:latin typeface="Arial Black" charset="0"/>
                <a:ea typeface="ＭＳ Ｐゴシック" charset="0"/>
                <a:cs typeface="Arial" charset="0"/>
              </a:rPr>
              <a:t>Objective:</a:t>
            </a:r>
            <a:endParaRPr lang="en-US" sz="3600" b="0" i="1" dirty="0">
              <a:solidFill>
                <a:srgbClr val="FF66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4" name="Picture 3" descr="tmp55E8.tmp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8200"/>
            <a:ext cx="9144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tmp55E8.tmp"/>
          <p:cNvPicPr>
            <a:picLocks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974725" y="1174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b="0">
              <a:latin typeface="Verdana" charset="0"/>
              <a:ea typeface="ＭＳ Ｐゴシック" charset="0"/>
              <a:cs typeface="Arial" charset="0"/>
            </a:endParaRP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0" dirty="0">
                <a:solidFill>
                  <a:srgbClr val="006699"/>
                </a:solidFill>
                <a:latin typeface="Arial Black" charset="0"/>
                <a:ea typeface="ＭＳ Ｐゴシック" charset="0"/>
                <a:cs typeface="Arial" charset="0"/>
              </a:rPr>
              <a:t>Watch This!</a:t>
            </a:r>
            <a:endParaRPr lang="en-US" sz="2600" b="0" dirty="0">
              <a:solidFill>
                <a:schemeClr val="accent2"/>
              </a:solidFill>
              <a:latin typeface="Arial MT Bl" charset="0"/>
              <a:ea typeface="ＭＳ Ｐゴシック" charset="0"/>
              <a:cs typeface="Arial" charset="0"/>
            </a:endParaRP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593725" y="1938338"/>
            <a:ext cx="1450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</a:t>
            </a:r>
            <a:r>
              <a:rPr lang="en-US">
                <a:latin typeface="Arial" pitchFamily="34" charset="0"/>
              </a:rPr>
              <a:t>–</a:t>
            </a:r>
            <a:r>
              <a:rPr lang="en-US"/>
              <a:t> 4 </a:t>
            </a:r>
          </a:p>
        </p:txBody>
      </p:sp>
      <p:pic>
        <p:nvPicPr>
          <p:cNvPr id="5" name="Picture 4" descr="tmp55E8.tmp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974725" y="1174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b="0">
              <a:latin typeface="Verdana" charset="0"/>
              <a:ea typeface="ＭＳ Ｐゴシック" charset="0"/>
              <a:cs typeface="Arial" charset="0"/>
            </a:endParaRP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0" dirty="0">
                <a:solidFill>
                  <a:srgbClr val="006699"/>
                </a:solidFill>
                <a:latin typeface="Arial Black" charset="0"/>
                <a:ea typeface="ＭＳ Ｐゴシック" charset="0"/>
                <a:cs typeface="Arial" charset="0"/>
              </a:rPr>
              <a:t>Ex. 1) </a:t>
            </a:r>
            <a:endParaRPr lang="en-US" sz="2600" b="0" dirty="0">
              <a:solidFill>
                <a:schemeClr val="accent2"/>
              </a:solidFill>
              <a:latin typeface="Arial MT Bl" charset="0"/>
              <a:ea typeface="ＭＳ Ｐゴシック" charset="0"/>
              <a:cs typeface="Arial" charset="0"/>
            </a:endParaRP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228600" y="1828800"/>
            <a:ext cx="310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  <a:r>
              <a:rPr lang="en-US" i="1"/>
              <a:t>x</a:t>
            </a:r>
            <a:r>
              <a:rPr lang="en-US" baseline="30000"/>
              <a:t>3</a:t>
            </a:r>
            <a:r>
              <a:rPr lang="en-US"/>
              <a:t> </a:t>
            </a:r>
            <a:r>
              <a:rPr lang="en-US">
                <a:latin typeface="Arial" pitchFamily="34" charset="0"/>
              </a:rPr>
              <a:t>–</a:t>
            </a:r>
            <a:r>
              <a:rPr lang="en-US"/>
              <a:t> 4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</a:t>
            </a:r>
            <a:r>
              <a:rPr lang="en-US">
                <a:latin typeface="Arial" pitchFamily="34" charset="0"/>
              </a:rPr>
              <a:t>–</a:t>
            </a:r>
            <a:r>
              <a:rPr lang="en-US"/>
              <a:t> 16</a:t>
            </a:r>
            <a:r>
              <a:rPr lang="en-US" i="1"/>
              <a:t>x</a:t>
            </a:r>
            <a:endParaRPr lang="en-US"/>
          </a:p>
        </p:txBody>
      </p:sp>
      <p:pic>
        <p:nvPicPr>
          <p:cNvPr id="5" name="Picture 4" descr="tmp55E8.tmp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974725" y="1174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b="0">
              <a:latin typeface="Verdana" charset="0"/>
              <a:ea typeface="ＭＳ Ｐゴシック" charset="0"/>
              <a:cs typeface="Arial" charset="0"/>
            </a:endParaRP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0" dirty="0">
                <a:solidFill>
                  <a:srgbClr val="006699"/>
                </a:solidFill>
                <a:latin typeface="Arial Black" charset="0"/>
                <a:ea typeface="ＭＳ Ｐゴシック" charset="0"/>
                <a:cs typeface="Arial" charset="0"/>
              </a:rPr>
              <a:t>Watch This!</a:t>
            </a:r>
            <a:endParaRPr lang="en-US" sz="2600" b="0" dirty="0">
              <a:solidFill>
                <a:schemeClr val="accent2"/>
              </a:solidFill>
              <a:latin typeface="Arial MT Bl" charset="0"/>
              <a:ea typeface="ＭＳ Ｐゴシック" charset="0"/>
              <a:cs typeface="Arial" charset="0"/>
            </a:endParaRPr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304800" y="1862138"/>
            <a:ext cx="2363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 </a:t>
            </a:r>
            <a:r>
              <a:rPr lang="en-US">
                <a:latin typeface="Arial" pitchFamily="34" charset="0"/>
              </a:rPr>
              <a:t>–</a:t>
            </a:r>
            <a:r>
              <a:rPr lang="en-US"/>
              <a:t>14</a:t>
            </a:r>
            <a:r>
              <a:rPr lang="en-US" i="1"/>
              <a:t>x</a:t>
            </a:r>
            <a:r>
              <a:rPr lang="en-US"/>
              <a:t> </a:t>
            </a:r>
            <a:r>
              <a:rPr lang="en-US">
                <a:latin typeface="Arial" pitchFamily="34" charset="0"/>
              </a:rPr>
              <a:t>–</a:t>
            </a:r>
            <a:r>
              <a:rPr lang="en-US"/>
              <a:t> 12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</a:t>
            </a:r>
          </a:p>
        </p:txBody>
      </p:sp>
      <p:sp>
        <p:nvSpPr>
          <p:cNvPr id="82993" name="Text Box 49"/>
          <p:cNvSpPr txBox="1">
            <a:spLocks noChangeArrowheads="1"/>
          </p:cNvSpPr>
          <p:nvPr/>
        </p:nvSpPr>
        <p:spPr bwMode="auto">
          <a:xfrm>
            <a:off x="1736725" y="69659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Verdana" charset="0"/>
              <a:ea typeface="ＭＳ Ｐゴシック" charset="0"/>
              <a:cs typeface="Arial" charset="0"/>
            </a:endParaRPr>
          </a:p>
        </p:txBody>
      </p:sp>
      <p:pic>
        <p:nvPicPr>
          <p:cNvPr id="6" name="Picture 5" descr="tmp55E8.tmp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974725" y="1174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b="0">
              <a:latin typeface="Verdana" charset="0"/>
              <a:ea typeface="ＭＳ Ｐゴシック" charset="0"/>
              <a:cs typeface="Arial" charset="0"/>
            </a:endParaRP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0" dirty="0">
                <a:solidFill>
                  <a:srgbClr val="006699"/>
                </a:solidFill>
                <a:latin typeface="Arial Black" charset="0"/>
                <a:ea typeface="ＭＳ Ｐゴシック" charset="0"/>
                <a:cs typeface="Arial" charset="0"/>
              </a:rPr>
              <a:t>Ex. 2) </a:t>
            </a:r>
            <a:endParaRPr lang="en-US" sz="2600" b="0" dirty="0">
              <a:solidFill>
                <a:schemeClr val="accent2"/>
              </a:solidFill>
              <a:latin typeface="Arial MT Bl" charset="0"/>
              <a:ea typeface="ＭＳ Ｐゴシック" charset="0"/>
              <a:cs typeface="Arial" charset="0"/>
            </a:endParaRPr>
          </a:p>
        </p:txBody>
      </p:sp>
      <p:sp>
        <p:nvSpPr>
          <p:cNvPr id="82993" name="Text Box 49"/>
          <p:cNvSpPr txBox="1">
            <a:spLocks noChangeArrowheads="1"/>
          </p:cNvSpPr>
          <p:nvPr/>
        </p:nvSpPr>
        <p:spPr bwMode="auto">
          <a:xfrm>
            <a:off x="1736725" y="69659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Verdana" charset="0"/>
              <a:ea typeface="ＭＳ Ｐゴシック" charset="0"/>
              <a:cs typeface="Arial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28600" y="2133600"/>
            <a:ext cx="2281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 </a:t>
            </a:r>
            <a:r>
              <a:rPr lang="en-US">
                <a:latin typeface="Arial" pitchFamily="34" charset="0"/>
              </a:rPr>
              <a:t>–</a:t>
            </a:r>
            <a:r>
              <a:rPr lang="en-US"/>
              <a:t>18</a:t>
            </a:r>
            <a:r>
              <a:rPr lang="en-US" i="1"/>
              <a:t>y</a:t>
            </a:r>
            <a:r>
              <a:rPr lang="en-US" baseline="30000"/>
              <a:t>3</a:t>
            </a:r>
            <a:r>
              <a:rPr lang="en-US"/>
              <a:t> </a:t>
            </a:r>
            <a:r>
              <a:rPr lang="en-US">
                <a:latin typeface="Arial" pitchFamily="34" charset="0"/>
              </a:rPr>
              <a:t>–</a:t>
            </a:r>
            <a:r>
              <a:rPr lang="en-US"/>
              <a:t> 7</a:t>
            </a:r>
            <a:r>
              <a:rPr lang="en-US" i="1"/>
              <a:t>y</a:t>
            </a:r>
            <a:r>
              <a:rPr lang="en-US" baseline="30000"/>
              <a:t>2</a:t>
            </a:r>
            <a:r>
              <a:rPr lang="en-US"/>
              <a:t> </a:t>
            </a:r>
          </a:p>
        </p:txBody>
      </p:sp>
      <p:pic>
        <p:nvPicPr>
          <p:cNvPr id="7" name="Picture 6" descr="tmp55E8.tmp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974725" y="1174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b="0">
              <a:latin typeface="Verdana" charset="0"/>
              <a:ea typeface="ＭＳ Ｐゴシック" charset="0"/>
              <a:cs typeface="Arial" charset="0"/>
            </a:endParaRP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0" dirty="0">
                <a:solidFill>
                  <a:srgbClr val="006699"/>
                </a:solidFill>
                <a:latin typeface="Arial Black" charset="0"/>
                <a:ea typeface="ＭＳ Ｐゴシック" charset="0"/>
                <a:cs typeface="Arial" charset="0"/>
              </a:rPr>
              <a:t>Ex. 3) </a:t>
            </a:r>
            <a:endParaRPr lang="en-US" sz="2600" b="0" dirty="0">
              <a:solidFill>
                <a:schemeClr val="accent2"/>
              </a:solidFill>
              <a:latin typeface="Arial MT Bl" charset="0"/>
              <a:ea typeface="ＭＳ Ｐゴシック" charset="0"/>
              <a:cs typeface="Arial" charset="0"/>
            </a:endParaRPr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304800" y="1862138"/>
            <a:ext cx="12684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Verdana" charset="0"/>
                <a:ea typeface="ＭＳ Ｐゴシック" charset="0"/>
                <a:cs typeface="Arial" charset="0"/>
              </a:rPr>
              <a:t> </a:t>
            </a:r>
            <a:r>
              <a:rPr lang="en-US" dirty="0">
                <a:latin typeface="Arial"/>
                <a:ea typeface="ＭＳ Ｐゴシック" charset="0"/>
                <a:cs typeface="Arial" charset="0"/>
              </a:rPr>
              <a:t>5x</a:t>
            </a:r>
            <a:r>
              <a:rPr lang="en-US" baseline="30000" dirty="0">
                <a:latin typeface="Arial"/>
                <a:ea typeface="ＭＳ Ｐゴシック" charset="0"/>
                <a:cs typeface="Arial" charset="0"/>
              </a:rPr>
              <a:t>2</a:t>
            </a:r>
            <a:r>
              <a:rPr lang="en-US" dirty="0">
                <a:latin typeface="Arial"/>
                <a:ea typeface="ＭＳ Ｐゴシック" charset="0"/>
                <a:cs typeface="Arial" charset="0"/>
              </a:rPr>
              <a:t> + 7</a:t>
            </a:r>
            <a:endParaRPr lang="en-US" dirty="0">
              <a:latin typeface="Verdana" charset="0"/>
              <a:ea typeface="ＭＳ Ｐゴシック" charset="0"/>
              <a:cs typeface="Arial" charset="0"/>
            </a:endParaRPr>
          </a:p>
        </p:txBody>
      </p:sp>
      <p:sp>
        <p:nvSpPr>
          <p:cNvPr id="82993" name="Text Box 49"/>
          <p:cNvSpPr txBox="1">
            <a:spLocks noChangeArrowheads="1"/>
          </p:cNvSpPr>
          <p:nvPr/>
        </p:nvSpPr>
        <p:spPr bwMode="auto">
          <a:xfrm>
            <a:off x="1736725" y="69659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Verdana" charset="0"/>
              <a:ea typeface="ＭＳ Ｐゴシック" charset="0"/>
              <a:cs typeface="Arial" charset="0"/>
            </a:endParaRPr>
          </a:p>
        </p:txBody>
      </p:sp>
      <p:pic>
        <p:nvPicPr>
          <p:cNvPr id="6" name="Picture 5" descr="tmp55E8.tmp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0" dirty="0">
                <a:solidFill>
                  <a:schemeClr val="accent2"/>
                </a:solidFill>
                <a:latin typeface="Arial Black" charset="0"/>
                <a:ea typeface="ＭＳ Ｐゴシック" charset="0"/>
                <a:cs typeface="Arial" charset="0"/>
              </a:rPr>
              <a:t>Ex. 4) </a:t>
            </a:r>
            <a:endParaRPr lang="en-US" sz="2600" b="0" dirty="0">
              <a:solidFill>
                <a:schemeClr val="accent2"/>
              </a:solidFill>
              <a:latin typeface="Arial MT Bl" charset="0"/>
              <a:ea typeface="ＭＳ Ｐゴシック" charset="0"/>
              <a:cs typeface="Arial" charset="0"/>
            </a:endParaRPr>
          </a:p>
        </p:txBody>
      </p:sp>
      <p:sp>
        <p:nvSpPr>
          <p:cNvPr id="89105" name="Text Box 17"/>
          <p:cNvSpPr txBox="1">
            <a:spLocks noChangeArrowheads="1"/>
          </p:cNvSpPr>
          <p:nvPr/>
        </p:nvSpPr>
        <p:spPr bwMode="auto">
          <a:xfrm>
            <a:off x="784225" y="1981200"/>
            <a:ext cx="3025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  <a:r>
              <a:rPr lang="en-US" i="1"/>
              <a:t>x</a:t>
            </a:r>
            <a:r>
              <a:rPr lang="en-US" baseline="30000"/>
              <a:t>4</a:t>
            </a:r>
            <a:r>
              <a:rPr lang="en-US"/>
              <a:t> + 4</a:t>
            </a:r>
            <a:r>
              <a:rPr lang="en-US" i="1"/>
              <a:t>x</a:t>
            </a:r>
            <a:r>
              <a:rPr lang="en-US" baseline="30000"/>
              <a:t>3</a:t>
            </a:r>
            <a:r>
              <a:rPr lang="en-US"/>
              <a:t> </a:t>
            </a:r>
            <a:r>
              <a:rPr lang="en-US">
                <a:latin typeface="Arial" pitchFamily="34" charset="0"/>
              </a:rPr>
              <a:t>–</a:t>
            </a:r>
            <a:r>
              <a:rPr lang="en-US"/>
              <a:t> 2</a:t>
            </a:r>
            <a:r>
              <a:rPr lang="en-US" i="1"/>
              <a:t>x</a:t>
            </a:r>
            <a:r>
              <a:rPr lang="en-US" baseline="30000"/>
              <a:t>2</a:t>
            </a:r>
            <a:endParaRPr lang="en-US"/>
          </a:p>
        </p:txBody>
      </p:sp>
      <p:pic>
        <p:nvPicPr>
          <p:cNvPr id="4" name="Picture 3" descr="tmp55E8.tmp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685800" y="1828800"/>
            <a:ext cx="78644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b="0">
                <a:latin typeface="Verdana" charset="0"/>
                <a:ea typeface="ＭＳ Ｐゴシック" charset="0"/>
                <a:cs typeface="Arial" charset="0"/>
              </a:rPr>
              <a:t>Sometimes the GCF of terms is a binomial. This GCF is called a common binomial factor. You factor out a common binomial factor the same way you factor out a monomial factor.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1441037</TotalTime>
  <Words>382</Words>
  <Application>Microsoft Macintosh PowerPoint</Application>
  <PresentationFormat>On-screen Show (4:3)</PresentationFormat>
  <Paragraphs>48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Holt, Rinehart and Winston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Rachel  Patterson</cp:lastModifiedBy>
  <cp:revision>86</cp:revision>
  <dcterms:created xsi:type="dcterms:W3CDTF">2002-10-14T18:20:28Z</dcterms:created>
  <dcterms:modified xsi:type="dcterms:W3CDTF">2014-02-24T20:59:44Z</dcterms:modified>
</cp:coreProperties>
</file>