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9" r:id="rId3"/>
    <p:sldId id="275" r:id="rId4"/>
    <p:sldId id="276" r:id="rId5"/>
    <p:sldId id="265" r:id="rId6"/>
    <p:sldId id="266" r:id="rId7"/>
    <p:sldId id="267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ACC"/>
    <a:srgbClr val="601769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8" autoAdjust="0"/>
    <p:restoredTop sz="94627" autoAdjust="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en-US"/>
              <a:t>4.8 Functions and Relations</a:t>
            </a:r>
            <a:endParaRPr lang="en-US" sz="1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en-US"/>
              <a:t>Presentation</a:t>
            </a:r>
            <a:endParaRPr lang="en-US" sz="120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F3C0D3-ACDC-441B-9299-C8B3C5DE8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73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91F071-4BF9-4BF6-901B-D8F1F4D95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5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031BA-FFF9-4207-A389-69B9D6AAFD08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08AEB-2B8B-40A1-ADFC-B92987870E5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E17B2-1314-4F69-887D-541A1CEFC499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BD85F-9DDF-4A8E-B9AF-3013DDD63D92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566DF-60B8-4E03-A09E-E32BC752A1F5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4727F0-75E4-4C1A-BDA8-00178CC32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1C69-C50E-402B-95CF-4A3720A3B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C4E2-06FD-4F24-B924-43A626FA6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EC60-4F53-4C4B-B077-56834C43E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DB498A-163E-4069-A491-3E836CEC9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556B-014A-4C2C-86A3-A2368339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BDE6-F9FC-44FE-8A97-D407B596A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CA91-400D-415A-A5E8-C7E0E7948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78B4-C5F4-4399-B4B5-6BB1ED7A0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2D3-E52B-43DC-AC7C-3B1505EF03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EC3-DDF2-4AAE-8D3E-524ADBD9F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53C5CD-EEC1-43B0-AD8F-E7DCB3C4A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4110" y="0"/>
            <a:ext cx="80260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latin typeface="+mj-lt"/>
              </a:rPr>
              <a:t>Starter Challenge: </a:t>
            </a:r>
          </a:p>
          <a:p>
            <a:pPr algn="ctr"/>
            <a:r>
              <a:rPr lang="en-US" sz="2800" i="1" dirty="0" smtClean="0">
                <a:latin typeface="+mj-lt"/>
              </a:rPr>
              <a:t>Tell </a:t>
            </a:r>
            <a:r>
              <a:rPr lang="en-US" sz="2800" i="1" dirty="0">
                <a:latin typeface="+mj-lt"/>
              </a:rPr>
              <a:t>whether the relation below is a function.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003300"/>
            <a:ext cx="62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1)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3687763"/>
            <a:ext cx="623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2)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18025" y="1003300"/>
            <a:ext cx="62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3)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18025" y="3687763"/>
            <a:ext cx="623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4)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9271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input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78000" y="9144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output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130300" y="14414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035050" y="1447800"/>
            <a:ext cx="552450" cy="20574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492250" y="1739900"/>
            <a:ext cx="869950" cy="5461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117600" y="19177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222500" y="21463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111250" y="24050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492250" y="2222500"/>
            <a:ext cx="793750" cy="139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1492250" y="2514600"/>
            <a:ext cx="793750" cy="17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1492250" y="2590800"/>
            <a:ext cx="869950" cy="596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117600" y="29003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2101850" y="1447800"/>
            <a:ext cx="552450" cy="20574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6002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0922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990600" y="3924300"/>
            <a:ext cx="762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32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-3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-3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-3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-3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524000" y="3924300"/>
            <a:ext cx="762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32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-1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/>
              <a:t> 2</a:t>
            </a: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1549400" y="38862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1143000" y="4267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6118225" y="1398588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5356225" y="2160588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851650" y="20478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x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5864225" y="1143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y</a:t>
            </a:r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5410200" y="1828800"/>
            <a:ext cx="1371600" cy="68580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2" y="96"/>
              </a:cxn>
              <a:cxn ang="0">
                <a:pos x="576" y="288"/>
              </a:cxn>
              <a:cxn ang="0">
                <a:pos x="0" y="432"/>
              </a:cxn>
            </a:cxnLst>
            <a:rect l="0" t="0" r="r" b="b"/>
            <a:pathLst>
              <a:path w="864" h="432">
                <a:moveTo>
                  <a:pt x="864" y="0"/>
                </a:moveTo>
                <a:cubicBezTo>
                  <a:pt x="552" y="24"/>
                  <a:pt x="240" y="48"/>
                  <a:pt x="192" y="96"/>
                </a:cubicBezTo>
                <a:cubicBezTo>
                  <a:pt x="144" y="144"/>
                  <a:pt x="608" y="232"/>
                  <a:pt x="576" y="288"/>
                </a:cubicBezTo>
                <a:cubicBezTo>
                  <a:pt x="544" y="344"/>
                  <a:pt x="272" y="388"/>
                  <a:pt x="0" y="432"/>
                </a:cubicBez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5105400" y="36703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input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6121400" y="3657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output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5362575" y="4297363"/>
            <a:ext cx="522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-2</a:t>
            </a:r>
          </a:p>
        </p:txBody>
      </p:sp>
      <p:sp>
        <p:nvSpPr>
          <p:cNvPr id="10289" name="AutoShape 49"/>
          <p:cNvSpPr>
            <a:spLocks noChangeArrowheads="1"/>
          </p:cNvSpPr>
          <p:nvPr/>
        </p:nvSpPr>
        <p:spPr bwMode="auto">
          <a:xfrm>
            <a:off x="5378450" y="4191000"/>
            <a:ext cx="552450" cy="20574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5832475" y="4635500"/>
            <a:ext cx="809625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362575" y="4945063"/>
            <a:ext cx="522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-1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454650" y="55165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</a:t>
            </a:r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 flipV="1">
            <a:off x="5832475" y="4495800"/>
            <a:ext cx="825500" cy="139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5819775" y="5257800"/>
            <a:ext cx="8382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5819775" y="5791200"/>
            <a:ext cx="762000" cy="152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>
            <a:off x="6445250" y="4191000"/>
            <a:ext cx="552450" cy="20574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543675" y="41925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530975" y="46688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524625" y="5156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30975" y="56515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0"/>
            <a:ext cx="75438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Functions</a:t>
            </a:r>
            <a:endParaRPr lang="en-US" sz="5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105400"/>
            <a:ext cx="7315200" cy="685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I can and I will write function rules. 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2400" dirty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Function notation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80010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+mj-lt"/>
              </a:rPr>
              <a:t>With the following equation y = 3x + 2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57200" y="25146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latin typeface="+mj-lt"/>
              </a:rPr>
              <a:t>We can write this a different way to make it in function notation form.  </a:t>
            </a:r>
            <a:endParaRPr lang="en-US" sz="2800" dirty="0">
              <a:latin typeface="+mj-lt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400" y="41910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+mj-lt"/>
              </a:rPr>
              <a:t>f(x) – Way to say this is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724400" y="4114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“f of x”</a:t>
            </a:r>
          </a:p>
        </p:txBody>
      </p:sp>
      <p:pic>
        <p:nvPicPr>
          <p:cNvPr id="7" name="Picture 6" descr="tmpA6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7" grpId="0"/>
      <p:bldP spid="46088" grpId="0"/>
      <p:bldP spid="460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Transforming to function notation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43000"/>
            <a:ext cx="77724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Last slide the equation was y = 3x + 2</a:t>
            </a:r>
          </a:p>
          <a:p>
            <a:pPr>
              <a:buFontTx/>
              <a:buNone/>
            </a:pPr>
            <a:r>
              <a:rPr lang="en-US" sz="2800" dirty="0"/>
              <a:t>If x is 1, what is y?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105400" y="2133600"/>
            <a:ext cx="350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Replace y with f(x)</a:t>
            </a:r>
          </a:p>
        </p:txBody>
      </p:sp>
      <p:pic>
        <p:nvPicPr>
          <p:cNvPr id="5" name="Picture 4" descr="tmpA6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uiExpand="1" build="p"/>
      <p:bldP spid="47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1560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  <a:latin typeface="+mj-lt"/>
              </a:rPr>
              <a:t>Ex. 1)  </a:t>
            </a:r>
            <a:endParaRPr lang="en-US" b="1" u="sng" dirty="0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7289941"/>
              </p:ext>
            </p:extLst>
          </p:nvPr>
        </p:nvGraphicFramePr>
        <p:xfrm>
          <a:off x="457200" y="1219200"/>
          <a:ext cx="1989138" cy="546100"/>
        </p:xfrm>
        <a:graphic>
          <a:graphicData uri="http://schemas.openxmlformats.org/presentationml/2006/ole">
            <p:oleObj spid="_x0000_s11299" name="Equation" r:id="rId4" imgW="650631" imgH="175846" progId="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1885579"/>
              </p:ext>
            </p:extLst>
          </p:nvPr>
        </p:nvGraphicFramePr>
        <p:xfrm>
          <a:off x="457200" y="2286000"/>
          <a:ext cx="1911350" cy="585787"/>
        </p:xfrm>
        <a:graphic>
          <a:graphicData uri="http://schemas.openxmlformats.org/presentationml/2006/ole">
            <p:oleObj spid="_x0000_s11300" name="Equation" r:id="rId5" imgW="612360" imgH="182520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7404941"/>
              </p:ext>
            </p:extLst>
          </p:nvPr>
        </p:nvGraphicFramePr>
        <p:xfrm>
          <a:off x="457200" y="3124200"/>
          <a:ext cx="1911350" cy="585787"/>
        </p:xfrm>
        <a:graphic>
          <a:graphicData uri="http://schemas.openxmlformats.org/presentationml/2006/ole">
            <p:oleObj spid="_x0000_s11301" name="Equation" r:id="rId6" imgW="612360" imgH="182520" progId="Equation.3">
              <p:embed/>
            </p:oleObj>
          </a:graphicData>
        </a:graphic>
      </p:graphicFrame>
      <p:pic>
        <p:nvPicPr>
          <p:cNvPr id="6" name="Picture 5" descr="tmpA6D.tmp"/>
          <p:cNvPicPr>
            <a:picLocks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4984004"/>
              </p:ext>
            </p:extLst>
          </p:nvPr>
        </p:nvGraphicFramePr>
        <p:xfrm>
          <a:off x="533400" y="1295400"/>
          <a:ext cx="1325563" cy="622300"/>
        </p:xfrm>
        <a:graphic>
          <a:graphicData uri="http://schemas.openxmlformats.org/presentationml/2006/ole">
            <p:oleObj spid="_x0000_s12320" name="Equation" r:id="rId4" imgW="420480" imgH="19188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880493"/>
              </p:ext>
            </p:extLst>
          </p:nvPr>
        </p:nvGraphicFramePr>
        <p:xfrm>
          <a:off x="5105400" y="1295400"/>
          <a:ext cx="1560513" cy="623888"/>
        </p:xfrm>
        <a:graphic>
          <a:graphicData uri="http://schemas.openxmlformats.org/presentationml/2006/ole">
            <p:oleObj spid="_x0000_s12321" name="Equation" r:id="rId5" imgW="493560" imgH="1918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04800"/>
            <a:ext cx="3073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Ex. 2) g(x) = x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04800"/>
            <a:ext cx="3820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Ex. 3) h(x) = 3x - 2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0"/>
            <a:ext cx="0" cy="632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49250"/>
            <a:ext cx="94323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Ex. 4)  </a:t>
            </a:r>
            <a:r>
              <a:rPr lang="en-US" sz="2800" b="1" dirty="0" smtClean="0">
                <a:latin typeface="+mj-lt"/>
              </a:rPr>
              <a:t>Evaluate </a:t>
            </a:r>
            <a:r>
              <a:rPr lang="en-US" sz="2800" b="1" dirty="0">
                <a:latin typeface="+mj-lt"/>
              </a:rPr>
              <a:t>the function over the </a:t>
            </a:r>
            <a:r>
              <a:rPr lang="en-US" sz="2800" b="1" dirty="0" smtClean="0">
                <a:latin typeface="+mj-lt"/>
              </a:rPr>
              <a:t>domain.</a:t>
            </a:r>
            <a:endParaRPr lang="en-US" sz="2800" b="1" dirty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(-</a:t>
            </a:r>
            <a:r>
              <a:rPr lang="en-US" sz="2800" b="1" dirty="0">
                <a:latin typeface="+mj-lt"/>
              </a:rPr>
              <a:t>1, </a:t>
            </a:r>
            <a:r>
              <a:rPr lang="en-US" sz="2800" b="1" dirty="0" smtClean="0">
                <a:latin typeface="+mj-lt"/>
              </a:rPr>
              <a:t>0</a:t>
            </a:r>
            <a:r>
              <a:rPr lang="en-US" sz="2800" b="1" dirty="0">
                <a:latin typeface="+mj-lt"/>
              </a:rPr>
              <a:t>, </a:t>
            </a:r>
            <a:r>
              <a:rPr lang="en-US" sz="2800" b="1" dirty="0" smtClean="0">
                <a:latin typeface="+mj-lt"/>
              </a:rPr>
              <a:t>2.)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2899366"/>
              </p:ext>
            </p:extLst>
          </p:nvPr>
        </p:nvGraphicFramePr>
        <p:xfrm>
          <a:off x="228600" y="1752600"/>
          <a:ext cx="2479675" cy="620712"/>
        </p:xfrm>
        <a:graphic>
          <a:graphicData uri="http://schemas.openxmlformats.org/presentationml/2006/ole">
            <p:oleObj spid="_x0000_s13332" name="Equation" r:id="rId4" imgW="804240" imgH="191880" progId="Equation.3">
              <p:embed/>
            </p:oleObj>
          </a:graphicData>
        </a:graphic>
      </p:graphicFrame>
      <p:pic>
        <p:nvPicPr>
          <p:cNvPr id="4" name="Picture 3" descr="tmpA6D.tmp"/>
          <p:cNvPicPr>
            <a:picLocks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600" y="349250"/>
            <a:ext cx="9432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Practice!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1) </a:t>
            </a:r>
            <a:r>
              <a:rPr lang="en-US" sz="2400" dirty="0" smtClean="0">
                <a:latin typeface="+mj-lt"/>
              </a:rPr>
              <a:t>f(x) = 4x – 7, f(5)		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2)  </a:t>
            </a:r>
            <a:r>
              <a:rPr lang="en-US" sz="2400" dirty="0" smtClean="0">
                <a:latin typeface="+mj-lt"/>
              </a:rPr>
              <a:t>g(x) = 14 + 3x, g(-7)</a:t>
            </a:r>
          </a:p>
          <a:p>
            <a:pPr marL="457200" indent="-457200">
              <a:buAutoNum type="arabicParenR"/>
            </a:pPr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3)  </a:t>
            </a:r>
            <a:r>
              <a:rPr lang="en-US" sz="2400" dirty="0" smtClean="0">
                <a:latin typeface="+mj-lt"/>
              </a:rPr>
              <a:t>Find the range for f(x) = 5x + 4 when the domain is {7, 14, 21}.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4)  </a:t>
            </a:r>
            <a:r>
              <a:rPr lang="en-US" sz="2400" dirty="0" smtClean="0">
                <a:latin typeface="+mj-lt"/>
              </a:rPr>
              <a:t>g(x) = 4x – 3, g(3) 		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5)  </a:t>
            </a:r>
            <a:r>
              <a:rPr lang="en-US" sz="2400" dirty="0" smtClean="0">
                <a:latin typeface="+mj-lt"/>
              </a:rPr>
              <a:t>f(x) = 8x + 2, f(-5)     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3" descr="tmpA6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553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1012</TotalTime>
  <Words>193</Words>
  <Application>Microsoft Office PowerPoint</Application>
  <PresentationFormat>On-screen Show (4:3)</PresentationFormat>
  <Paragraphs>67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Origin</vt:lpstr>
      <vt:lpstr>Equation</vt:lpstr>
      <vt:lpstr>Slide 1</vt:lpstr>
      <vt:lpstr>Functions</vt:lpstr>
      <vt:lpstr>Function notation</vt:lpstr>
      <vt:lpstr>Transforming to function notation</vt:lpstr>
      <vt:lpstr>Slide 5</vt:lpstr>
      <vt:lpstr>Slide 6</vt:lpstr>
      <vt:lpstr>Slide 7</vt:lpstr>
      <vt:lpstr>Slide 8</vt:lpstr>
    </vt:vector>
  </TitlesOfParts>
  <Company>Jim's Math Class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recognize whether a relation is a function and to use function notation</dc:title>
  <dc:creator>Jim Wenk</dc:creator>
  <cp:lastModifiedBy>RPatterson</cp:lastModifiedBy>
  <cp:revision>47</cp:revision>
  <dcterms:created xsi:type="dcterms:W3CDTF">2002-10-28T22:48:11Z</dcterms:created>
  <dcterms:modified xsi:type="dcterms:W3CDTF">2013-10-25T19:58:23Z</dcterms:modified>
</cp:coreProperties>
</file>