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7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6" r:id="rId10"/>
    <p:sldId id="275" r:id="rId11"/>
    <p:sldId id="276" r:id="rId12"/>
    <p:sldId id="277" r:id="rId13"/>
    <p:sldId id="278" r:id="rId14"/>
    <p:sldId id="279" r:id="rId15"/>
    <p:sldId id="263" r:id="rId16"/>
    <p:sldId id="270" r:id="rId17"/>
    <p:sldId id="267" r:id="rId18"/>
    <p:sldId id="268" r:id="rId19"/>
    <p:sldId id="272" r:id="rId20"/>
    <p:sldId id="273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9614507-2FDC-4CEE-A630-9A8DDB9AEA3B}" type="datetimeFigureOut">
              <a:rPr lang="en-US"/>
              <a:pPr>
                <a:defRPr/>
              </a:pPr>
              <a:t>10/25/2013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F67B644-2394-4D0A-95A1-9A8509894D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90782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C01417-F9C9-4596-84BB-274B5B5FB5B4}" type="slidenum">
              <a:rPr lang="en-US"/>
              <a:pPr/>
              <a:t>10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09D98D-C87E-48DF-B127-D789C97A9676}" type="slidenum">
              <a:rPr lang="en-US"/>
              <a:pPr/>
              <a:t>11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FC1FA0-1ECF-4742-ABF0-7D5A9E973654}" type="slidenum">
              <a:rPr lang="en-US"/>
              <a:pPr/>
              <a:t>12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E8DBE5-7096-4F10-A243-ED56DCFD5285}" type="slidenum">
              <a:rPr lang="en-US"/>
              <a:pPr/>
              <a:t>13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D0D746-F058-468C-9C05-7A5AA8AAED57}" type="slidenum">
              <a:rPr lang="en-US"/>
              <a:pPr/>
              <a:t>14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96219D7-771C-4646-B692-BD8EF01597EB}" type="datetimeFigureOut">
              <a:rPr lang="en-US"/>
              <a:pPr>
                <a:defRPr/>
              </a:pPr>
              <a:t>10/25/2013</a:t>
            </a:fld>
            <a:endParaRPr/>
          </a:p>
        </p:txBody>
      </p:sp>
      <p:sp>
        <p:nvSpPr>
          <p:cNvPr id="7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8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EA853EA-6705-41A6-9246-EE836FFC95A1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EB9B33-006F-463E-8E1F-4532D2B27524}" type="datetimeFigureOut">
              <a:rPr lang="en-US"/>
              <a:pPr>
                <a:defRPr/>
              </a:pPr>
              <a:t>10/25/2013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1BD36-08A4-4E39-A402-415F93A3B3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71C7659-449E-4546-AE59-793F06BA8087}" type="datetimeFigureOut">
              <a:rPr lang="en-US"/>
              <a:pPr>
                <a:defRPr/>
              </a:pPr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4C28F7FB-5533-4FAD-AC8A-6DD8ABED17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4C200-EBD5-4E7B-B002-85CE62BB3AE0}" type="datetimeFigureOut">
              <a:rPr lang="en-US"/>
              <a:pPr>
                <a:defRPr/>
              </a:pPr>
              <a:t>10/25/2013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AA625-73F8-4B8C-95FD-C9F74B909C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71291B9A-ECAC-455E-965D-4823C83BC374}" type="datetimeFigureOut">
              <a:rPr lang="en-US"/>
              <a:pPr>
                <a:defRPr/>
              </a:pPr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11D24A-7BA9-47D9-B1C4-77D63C1637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81371-1035-4F50-BF98-3C1EDDFF937F}" type="datetimeFigureOut">
              <a:rPr lang="en-US"/>
              <a:pPr>
                <a:defRPr/>
              </a:pPr>
              <a:t>10/25/2013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C69E0-9A6A-4333-9570-0798539F21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64EE8-3206-40C0-8A04-433BF354214B}" type="datetimeFigureOut">
              <a:rPr lang="en-US"/>
              <a:pPr>
                <a:defRPr/>
              </a:pPr>
              <a:t>10/25/2013</a:t>
            </a:fld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DDA6E-87C5-4C1B-93F2-D5038856BC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105F3-921E-42B7-BDB7-4A7F8BA475B8}" type="datetimeFigureOut">
              <a:rPr lang="en-US"/>
              <a:pPr>
                <a:defRPr/>
              </a:pPr>
              <a:t>10/25/2013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0B63C-9455-4A7F-B39F-0AAAFFF1B3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8F12A-6747-4558-9BE3-DDAA1416D7D4}" type="datetimeFigureOut">
              <a:rPr lang="en-US"/>
              <a:pPr>
                <a:defRPr/>
              </a:pPr>
              <a:t>10/25/2013</a:t>
            </a:fld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38373-A868-411A-B9FE-FFE021A922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FA147-AE3B-4D9B-920A-C702C646C61D}" type="datetimeFigureOut">
              <a:rPr lang="en-US"/>
              <a:pPr>
                <a:defRPr/>
              </a:pPr>
              <a:t>10/25/2013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839FF-09C5-45E4-A85E-8E5F7F84D6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CD522C-0047-411D-AC82-8A830FF9609A}" type="datetimeFigureOut">
              <a:rPr lang="en-US"/>
              <a:pPr>
                <a:defRPr/>
              </a:pPr>
              <a:t>10/25/2013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D43BE8-4BBB-470A-9354-C4C27436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C9CBEA1-64F3-4723-99B6-1068BDA74CCE}" type="datetimeFigureOut">
              <a:rPr lang="en-US"/>
              <a:pPr>
                <a:defRPr/>
              </a:pPr>
              <a:t>10/25/2013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307C440F-F7A7-4B6D-B544-C5226C4600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3" r:id="rId2"/>
    <p:sldLayoutId id="2147483696" r:id="rId3"/>
    <p:sldLayoutId id="2147483682" r:id="rId4"/>
    <p:sldLayoutId id="2147483681" r:id="rId5"/>
    <p:sldLayoutId id="2147483680" r:id="rId6"/>
    <p:sldLayoutId id="2147483679" r:id="rId7"/>
    <p:sldLayoutId id="2147483678" r:id="rId8"/>
    <p:sldLayoutId id="2147483697" r:id="rId9"/>
    <p:sldLayoutId id="2147483677" r:id="rId10"/>
    <p:sldLayoutId id="214748369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7239000" cy="1143000"/>
          </a:xfrm>
        </p:spPr>
        <p:txBody>
          <a:bodyPr/>
          <a:lstStyle/>
          <a:p>
            <a:r>
              <a:rPr lang="en-US" dirty="0" smtClean="0"/>
              <a:t>Starter challenge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914400"/>
            <a:ext cx="5410200" cy="5810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0603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1295400" y="1447800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533400" y="22098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028825" y="2097088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x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041400" y="11922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y</a:t>
            </a:r>
          </a:p>
        </p:txBody>
      </p:sp>
      <p:sp>
        <p:nvSpPr>
          <p:cNvPr id="5139" name="Line 19"/>
          <p:cNvSpPr>
            <a:spLocks noChangeShapeType="1"/>
          </p:cNvSpPr>
          <p:nvPr/>
        </p:nvSpPr>
        <p:spPr bwMode="auto">
          <a:xfrm>
            <a:off x="1295400" y="4217988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0" name="Line 20"/>
          <p:cNvSpPr>
            <a:spLocks noChangeShapeType="1"/>
          </p:cNvSpPr>
          <p:nvPr/>
        </p:nvSpPr>
        <p:spPr bwMode="auto">
          <a:xfrm>
            <a:off x="533400" y="4979988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2028825" y="4867275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x</a:t>
            </a:r>
          </a:p>
        </p:txBody>
      </p:sp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1041400" y="3962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y</a:t>
            </a:r>
          </a:p>
        </p:txBody>
      </p:sp>
      <p:sp>
        <p:nvSpPr>
          <p:cNvPr id="5143" name="Line 23"/>
          <p:cNvSpPr>
            <a:spLocks noChangeShapeType="1"/>
          </p:cNvSpPr>
          <p:nvPr/>
        </p:nvSpPr>
        <p:spPr bwMode="auto">
          <a:xfrm>
            <a:off x="3375025" y="4217988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4" name="Line 24"/>
          <p:cNvSpPr>
            <a:spLocks noChangeShapeType="1"/>
          </p:cNvSpPr>
          <p:nvPr/>
        </p:nvSpPr>
        <p:spPr bwMode="auto">
          <a:xfrm>
            <a:off x="2613025" y="4979988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5" name="Text Box 25"/>
          <p:cNvSpPr txBox="1">
            <a:spLocks noChangeArrowheads="1"/>
          </p:cNvSpPr>
          <p:nvPr/>
        </p:nvSpPr>
        <p:spPr bwMode="auto">
          <a:xfrm>
            <a:off x="4108450" y="4867275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x</a:t>
            </a:r>
          </a:p>
        </p:txBody>
      </p:sp>
      <p:sp>
        <p:nvSpPr>
          <p:cNvPr id="5146" name="Text Box 26"/>
          <p:cNvSpPr txBox="1">
            <a:spLocks noChangeArrowheads="1"/>
          </p:cNvSpPr>
          <p:nvPr/>
        </p:nvSpPr>
        <p:spPr bwMode="auto">
          <a:xfrm>
            <a:off x="3121025" y="3962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y</a:t>
            </a:r>
          </a:p>
        </p:txBody>
      </p:sp>
      <p:sp>
        <p:nvSpPr>
          <p:cNvPr id="5147" name="Line 27"/>
          <p:cNvSpPr>
            <a:spLocks noChangeShapeType="1"/>
          </p:cNvSpPr>
          <p:nvPr/>
        </p:nvSpPr>
        <p:spPr bwMode="auto">
          <a:xfrm>
            <a:off x="5486400" y="4217988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8" name="Line 28"/>
          <p:cNvSpPr>
            <a:spLocks noChangeShapeType="1"/>
          </p:cNvSpPr>
          <p:nvPr/>
        </p:nvSpPr>
        <p:spPr bwMode="auto">
          <a:xfrm>
            <a:off x="4724400" y="4979988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9" name="Text Box 29"/>
          <p:cNvSpPr txBox="1">
            <a:spLocks noChangeArrowheads="1"/>
          </p:cNvSpPr>
          <p:nvPr/>
        </p:nvSpPr>
        <p:spPr bwMode="auto">
          <a:xfrm>
            <a:off x="6219825" y="4867275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x</a:t>
            </a:r>
          </a:p>
        </p:txBody>
      </p:sp>
      <p:sp>
        <p:nvSpPr>
          <p:cNvPr id="5150" name="Text Box 30"/>
          <p:cNvSpPr txBox="1">
            <a:spLocks noChangeArrowheads="1"/>
          </p:cNvSpPr>
          <p:nvPr/>
        </p:nvSpPr>
        <p:spPr bwMode="auto">
          <a:xfrm>
            <a:off x="5232400" y="3962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y</a:t>
            </a:r>
          </a:p>
        </p:txBody>
      </p:sp>
      <p:sp>
        <p:nvSpPr>
          <p:cNvPr id="5151" name="Line 31"/>
          <p:cNvSpPr>
            <a:spLocks noChangeShapeType="1"/>
          </p:cNvSpPr>
          <p:nvPr/>
        </p:nvSpPr>
        <p:spPr bwMode="auto">
          <a:xfrm>
            <a:off x="7566025" y="4217988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2" name="Line 32"/>
          <p:cNvSpPr>
            <a:spLocks noChangeShapeType="1"/>
          </p:cNvSpPr>
          <p:nvPr/>
        </p:nvSpPr>
        <p:spPr bwMode="auto">
          <a:xfrm>
            <a:off x="6804025" y="4979988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3" name="Text Box 33"/>
          <p:cNvSpPr txBox="1">
            <a:spLocks noChangeArrowheads="1"/>
          </p:cNvSpPr>
          <p:nvPr/>
        </p:nvSpPr>
        <p:spPr bwMode="auto">
          <a:xfrm>
            <a:off x="8299450" y="4867275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x</a:t>
            </a:r>
          </a:p>
        </p:txBody>
      </p:sp>
      <p:sp>
        <p:nvSpPr>
          <p:cNvPr id="5154" name="Text Box 34"/>
          <p:cNvSpPr txBox="1">
            <a:spLocks noChangeArrowheads="1"/>
          </p:cNvSpPr>
          <p:nvPr/>
        </p:nvSpPr>
        <p:spPr bwMode="auto">
          <a:xfrm>
            <a:off x="7312025" y="3962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y</a:t>
            </a:r>
          </a:p>
        </p:txBody>
      </p:sp>
      <p:sp>
        <p:nvSpPr>
          <p:cNvPr id="5155" name="Line 35"/>
          <p:cNvSpPr>
            <a:spLocks noChangeShapeType="1"/>
          </p:cNvSpPr>
          <p:nvPr/>
        </p:nvSpPr>
        <p:spPr bwMode="auto">
          <a:xfrm flipV="1">
            <a:off x="533400" y="1524000"/>
            <a:ext cx="1600200" cy="9144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7" name="Line 37"/>
          <p:cNvSpPr>
            <a:spLocks noChangeShapeType="1"/>
          </p:cNvSpPr>
          <p:nvPr/>
        </p:nvSpPr>
        <p:spPr bwMode="auto">
          <a:xfrm>
            <a:off x="2362200" y="1295400"/>
            <a:ext cx="0" cy="1905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6" name="Rectangle 36"/>
          <p:cNvSpPr>
            <a:spLocks noChangeArrowheads="1"/>
          </p:cNvSpPr>
          <p:nvPr/>
        </p:nvSpPr>
        <p:spPr bwMode="auto">
          <a:xfrm>
            <a:off x="0" y="1143000"/>
            <a:ext cx="457200" cy="2057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3375025" y="1447800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2613025" y="22098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4108450" y="2097088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x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3121025" y="11922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y</a:t>
            </a:r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5486400" y="1447800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4724400" y="22098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6219825" y="2097088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x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5232400" y="11922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y</a:t>
            </a:r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>
            <a:off x="7566025" y="1447800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>
            <a:off x="6804025" y="22098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8299450" y="2097088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x</a:t>
            </a:r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7312025" y="11922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y</a:t>
            </a:r>
          </a:p>
        </p:txBody>
      </p:sp>
      <p:sp>
        <p:nvSpPr>
          <p:cNvPr id="5158" name="Rectangle 38"/>
          <p:cNvSpPr>
            <a:spLocks noChangeArrowheads="1"/>
          </p:cNvSpPr>
          <p:nvPr/>
        </p:nvSpPr>
        <p:spPr bwMode="auto">
          <a:xfrm>
            <a:off x="2247900" y="1066800"/>
            <a:ext cx="266700" cy="2286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9" name="Text Box 39"/>
          <p:cNvSpPr txBox="1">
            <a:spLocks noChangeArrowheads="1"/>
          </p:cNvSpPr>
          <p:nvPr/>
        </p:nvSpPr>
        <p:spPr bwMode="auto">
          <a:xfrm>
            <a:off x="644525" y="2924175"/>
            <a:ext cx="144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CC0000"/>
                </a:solidFill>
              </a:rPr>
              <a:t>Function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228600"/>
            <a:ext cx="7239000" cy="1143000"/>
          </a:xfrm>
        </p:spPr>
        <p:txBody>
          <a:bodyPr/>
          <a:lstStyle/>
          <a:p>
            <a:r>
              <a:rPr lang="en-US" dirty="0" smtClean="0"/>
              <a:t>Vertical line 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23844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5" grpId="0" animBg="1"/>
      <p:bldP spid="5157" grpId="0" animBg="1"/>
      <p:bldP spid="5159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1295400" y="4217988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533400" y="4979988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2028825" y="4867275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x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1041400" y="3962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y</a:t>
            </a:r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>
            <a:off x="3375025" y="4217988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>
            <a:off x="2613025" y="4979988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4108450" y="4867275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x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3121025" y="3962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y</a:t>
            </a:r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>
            <a:off x="5486400" y="4217988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>
            <a:off x="4724400" y="4979988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6219825" y="4867275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x</a:t>
            </a: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5232400" y="3962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y</a:t>
            </a:r>
          </a:p>
        </p:txBody>
      </p:sp>
      <p:sp>
        <p:nvSpPr>
          <p:cNvPr id="6163" name="Line 19"/>
          <p:cNvSpPr>
            <a:spLocks noChangeShapeType="1"/>
          </p:cNvSpPr>
          <p:nvPr/>
        </p:nvSpPr>
        <p:spPr bwMode="auto">
          <a:xfrm>
            <a:off x="7566025" y="4217988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4" name="Line 20"/>
          <p:cNvSpPr>
            <a:spLocks noChangeShapeType="1"/>
          </p:cNvSpPr>
          <p:nvPr/>
        </p:nvSpPr>
        <p:spPr bwMode="auto">
          <a:xfrm>
            <a:off x="6804025" y="4979988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8299450" y="4867275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x</a:t>
            </a:r>
          </a:p>
        </p:txBody>
      </p:sp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7312025" y="3962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y</a:t>
            </a:r>
          </a:p>
        </p:txBody>
      </p:sp>
      <p:sp>
        <p:nvSpPr>
          <p:cNvPr id="6168" name="Line 24"/>
          <p:cNvSpPr>
            <a:spLocks noChangeShapeType="1"/>
          </p:cNvSpPr>
          <p:nvPr/>
        </p:nvSpPr>
        <p:spPr bwMode="auto">
          <a:xfrm>
            <a:off x="4495800" y="1295400"/>
            <a:ext cx="0" cy="1905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9" name="Rectangle 25"/>
          <p:cNvSpPr>
            <a:spLocks noChangeArrowheads="1"/>
          </p:cNvSpPr>
          <p:nvPr/>
        </p:nvSpPr>
        <p:spPr bwMode="auto">
          <a:xfrm>
            <a:off x="0" y="1143000"/>
            <a:ext cx="2590800" cy="2057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0" name="Line 26"/>
          <p:cNvSpPr>
            <a:spLocks noChangeShapeType="1"/>
          </p:cNvSpPr>
          <p:nvPr/>
        </p:nvSpPr>
        <p:spPr bwMode="auto">
          <a:xfrm>
            <a:off x="3375025" y="1447800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1" name="Line 27"/>
          <p:cNvSpPr>
            <a:spLocks noChangeShapeType="1"/>
          </p:cNvSpPr>
          <p:nvPr/>
        </p:nvSpPr>
        <p:spPr bwMode="auto">
          <a:xfrm>
            <a:off x="2613025" y="22098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4108450" y="2097088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x</a:t>
            </a:r>
          </a:p>
        </p:txBody>
      </p:sp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3121025" y="11922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y</a:t>
            </a:r>
          </a:p>
        </p:txBody>
      </p:sp>
      <p:sp>
        <p:nvSpPr>
          <p:cNvPr id="6174" name="Line 30"/>
          <p:cNvSpPr>
            <a:spLocks noChangeShapeType="1"/>
          </p:cNvSpPr>
          <p:nvPr/>
        </p:nvSpPr>
        <p:spPr bwMode="auto">
          <a:xfrm>
            <a:off x="5486400" y="1447800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5" name="Line 31"/>
          <p:cNvSpPr>
            <a:spLocks noChangeShapeType="1"/>
          </p:cNvSpPr>
          <p:nvPr/>
        </p:nvSpPr>
        <p:spPr bwMode="auto">
          <a:xfrm>
            <a:off x="4724400" y="22098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6" name="Text Box 32"/>
          <p:cNvSpPr txBox="1">
            <a:spLocks noChangeArrowheads="1"/>
          </p:cNvSpPr>
          <p:nvPr/>
        </p:nvSpPr>
        <p:spPr bwMode="auto">
          <a:xfrm>
            <a:off x="6219825" y="2097088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x</a:t>
            </a:r>
          </a:p>
        </p:txBody>
      </p:sp>
      <p:sp>
        <p:nvSpPr>
          <p:cNvPr id="6177" name="Text Box 33"/>
          <p:cNvSpPr txBox="1">
            <a:spLocks noChangeArrowheads="1"/>
          </p:cNvSpPr>
          <p:nvPr/>
        </p:nvSpPr>
        <p:spPr bwMode="auto">
          <a:xfrm>
            <a:off x="5232400" y="11922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y</a:t>
            </a:r>
          </a:p>
        </p:txBody>
      </p:sp>
      <p:sp>
        <p:nvSpPr>
          <p:cNvPr id="6178" name="Line 34"/>
          <p:cNvSpPr>
            <a:spLocks noChangeShapeType="1"/>
          </p:cNvSpPr>
          <p:nvPr/>
        </p:nvSpPr>
        <p:spPr bwMode="auto">
          <a:xfrm>
            <a:off x="7566025" y="1447800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9" name="Line 35"/>
          <p:cNvSpPr>
            <a:spLocks noChangeShapeType="1"/>
          </p:cNvSpPr>
          <p:nvPr/>
        </p:nvSpPr>
        <p:spPr bwMode="auto">
          <a:xfrm>
            <a:off x="6804025" y="22098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80" name="Text Box 36"/>
          <p:cNvSpPr txBox="1">
            <a:spLocks noChangeArrowheads="1"/>
          </p:cNvSpPr>
          <p:nvPr/>
        </p:nvSpPr>
        <p:spPr bwMode="auto">
          <a:xfrm>
            <a:off x="8299450" y="2097088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x</a:t>
            </a:r>
          </a:p>
        </p:txBody>
      </p:sp>
      <p:sp>
        <p:nvSpPr>
          <p:cNvPr id="6181" name="Text Box 37"/>
          <p:cNvSpPr txBox="1">
            <a:spLocks noChangeArrowheads="1"/>
          </p:cNvSpPr>
          <p:nvPr/>
        </p:nvSpPr>
        <p:spPr bwMode="auto">
          <a:xfrm>
            <a:off x="7312025" y="11922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y</a:t>
            </a:r>
          </a:p>
        </p:txBody>
      </p:sp>
      <p:sp>
        <p:nvSpPr>
          <p:cNvPr id="6182" name="Rectangle 38"/>
          <p:cNvSpPr>
            <a:spLocks noChangeArrowheads="1"/>
          </p:cNvSpPr>
          <p:nvPr/>
        </p:nvSpPr>
        <p:spPr bwMode="auto">
          <a:xfrm>
            <a:off x="4343400" y="1066800"/>
            <a:ext cx="266700" cy="2286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Line 3"/>
          <p:cNvSpPr>
            <a:spLocks noChangeShapeType="1"/>
          </p:cNvSpPr>
          <p:nvPr/>
        </p:nvSpPr>
        <p:spPr bwMode="auto">
          <a:xfrm>
            <a:off x="1295400" y="1447800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533400" y="22098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028825" y="2097088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x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041400" y="11922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y</a:t>
            </a:r>
          </a:p>
        </p:txBody>
      </p:sp>
      <p:sp>
        <p:nvSpPr>
          <p:cNvPr id="6167" name="Line 23"/>
          <p:cNvSpPr>
            <a:spLocks noChangeShapeType="1"/>
          </p:cNvSpPr>
          <p:nvPr/>
        </p:nvSpPr>
        <p:spPr bwMode="auto">
          <a:xfrm flipV="1">
            <a:off x="533400" y="1524000"/>
            <a:ext cx="1600200" cy="9144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83" name="Line 39"/>
          <p:cNvSpPr>
            <a:spLocks noChangeShapeType="1"/>
          </p:cNvSpPr>
          <p:nvPr/>
        </p:nvSpPr>
        <p:spPr bwMode="auto">
          <a:xfrm>
            <a:off x="2590800" y="1828800"/>
            <a:ext cx="160020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85" name="Text Box 41"/>
          <p:cNvSpPr txBox="1">
            <a:spLocks noChangeArrowheads="1"/>
          </p:cNvSpPr>
          <p:nvPr/>
        </p:nvSpPr>
        <p:spPr bwMode="auto">
          <a:xfrm>
            <a:off x="644525" y="2924175"/>
            <a:ext cx="144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CC0000"/>
                </a:solidFill>
              </a:rPr>
              <a:t>Function</a:t>
            </a:r>
          </a:p>
        </p:txBody>
      </p:sp>
      <p:sp>
        <p:nvSpPr>
          <p:cNvPr id="6186" name="Text Box 42"/>
          <p:cNvSpPr txBox="1">
            <a:spLocks noChangeArrowheads="1"/>
          </p:cNvSpPr>
          <p:nvPr/>
        </p:nvSpPr>
        <p:spPr bwMode="auto">
          <a:xfrm>
            <a:off x="2667000" y="2921000"/>
            <a:ext cx="144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CC0000"/>
                </a:solidFill>
              </a:rPr>
              <a:t>Function</a:t>
            </a:r>
          </a:p>
        </p:txBody>
      </p:sp>
      <p:sp>
        <p:nvSpPr>
          <p:cNvPr id="6187" name="Line 43"/>
          <p:cNvSpPr>
            <a:spLocks noChangeShapeType="1"/>
          </p:cNvSpPr>
          <p:nvPr/>
        </p:nvSpPr>
        <p:spPr bwMode="auto">
          <a:xfrm>
            <a:off x="2895600" y="1219200"/>
            <a:ext cx="0" cy="1905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Title 1"/>
          <p:cNvSpPr txBox="1">
            <a:spLocks/>
          </p:cNvSpPr>
          <p:nvPr/>
        </p:nvSpPr>
        <p:spPr>
          <a:xfrm>
            <a:off x="152400" y="152400"/>
            <a:ext cx="7239000" cy="1143000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800" b="1" kern="12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Trebuchet MS" pitchFamily="34" charset="0"/>
              </a:defRPr>
            </a:lvl9pPr>
            <a:extLst/>
          </a:lstStyle>
          <a:p>
            <a:r>
              <a:rPr lang="en-US" smtClean="0"/>
              <a:t>Vertical line 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96454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8" grpId="0" animBg="1"/>
      <p:bldP spid="6186" grpId="0" autoUpdateAnimBg="0"/>
      <p:bldP spid="618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8" name="Line 40"/>
          <p:cNvSpPr>
            <a:spLocks noChangeShapeType="1"/>
          </p:cNvSpPr>
          <p:nvPr/>
        </p:nvSpPr>
        <p:spPr bwMode="auto">
          <a:xfrm>
            <a:off x="5943600" y="1447800"/>
            <a:ext cx="0" cy="15240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Line 3"/>
          <p:cNvSpPr>
            <a:spLocks noChangeShapeType="1"/>
          </p:cNvSpPr>
          <p:nvPr/>
        </p:nvSpPr>
        <p:spPr bwMode="auto">
          <a:xfrm>
            <a:off x="1295400" y="4217988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533400" y="4979988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028825" y="4867275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x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041400" y="3962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y</a:t>
            </a:r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3375025" y="4217988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2613025" y="4979988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4108450" y="4867275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x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3121025" y="3962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y</a:t>
            </a:r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>
            <a:off x="5486400" y="4217988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>
            <a:off x="4724400" y="4979988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6219825" y="4867275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x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5232400" y="3962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y</a:t>
            </a:r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>
            <a:off x="7566025" y="4217988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>
            <a:off x="6804025" y="4979988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8299450" y="4867275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x</a:t>
            </a: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7312025" y="3962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y</a:t>
            </a:r>
          </a:p>
        </p:txBody>
      </p:sp>
      <p:sp>
        <p:nvSpPr>
          <p:cNvPr id="7187" name="Line 19"/>
          <p:cNvSpPr>
            <a:spLocks noChangeShapeType="1"/>
          </p:cNvSpPr>
          <p:nvPr/>
        </p:nvSpPr>
        <p:spPr bwMode="auto">
          <a:xfrm>
            <a:off x="5943600" y="1295400"/>
            <a:ext cx="0" cy="1905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8" name="Rectangle 20"/>
          <p:cNvSpPr>
            <a:spLocks noChangeArrowheads="1"/>
          </p:cNvSpPr>
          <p:nvPr/>
        </p:nvSpPr>
        <p:spPr bwMode="auto">
          <a:xfrm>
            <a:off x="0" y="1143000"/>
            <a:ext cx="4724400" cy="2057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9" name="Line 21"/>
          <p:cNvSpPr>
            <a:spLocks noChangeShapeType="1"/>
          </p:cNvSpPr>
          <p:nvPr/>
        </p:nvSpPr>
        <p:spPr bwMode="auto">
          <a:xfrm>
            <a:off x="3375025" y="1447800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0" name="Line 22"/>
          <p:cNvSpPr>
            <a:spLocks noChangeShapeType="1"/>
          </p:cNvSpPr>
          <p:nvPr/>
        </p:nvSpPr>
        <p:spPr bwMode="auto">
          <a:xfrm>
            <a:off x="2613025" y="22098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1" name="Text Box 23"/>
          <p:cNvSpPr txBox="1">
            <a:spLocks noChangeArrowheads="1"/>
          </p:cNvSpPr>
          <p:nvPr/>
        </p:nvSpPr>
        <p:spPr bwMode="auto">
          <a:xfrm>
            <a:off x="4108450" y="2097088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x</a:t>
            </a:r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3121025" y="11922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y</a:t>
            </a:r>
          </a:p>
        </p:txBody>
      </p:sp>
      <p:sp>
        <p:nvSpPr>
          <p:cNvPr id="7193" name="Line 25"/>
          <p:cNvSpPr>
            <a:spLocks noChangeShapeType="1"/>
          </p:cNvSpPr>
          <p:nvPr/>
        </p:nvSpPr>
        <p:spPr bwMode="auto">
          <a:xfrm>
            <a:off x="5486400" y="1447800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4" name="Line 26"/>
          <p:cNvSpPr>
            <a:spLocks noChangeShapeType="1"/>
          </p:cNvSpPr>
          <p:nvPr/>
        </p:nvSpPr>
        <p:spPr bwMode="auto">
          <a:xfrm>
            <a:off x="4724400" y="22098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5" name="Text Box 27"/>
          <p:cNvSpPr txBox="1">
            <a:spLocks noChangeArrowheads="1"/>
          </p:cNvSpPr>
          <p:nvPr/>
        </p:nvSpPr>
        <p:spPr bwMode="auto">
          <a:xfrm>
            <a:off x="6219825" y="2097088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x</a:t>
            </a:r>
          </a:p>
        </p:txBody>
      </p:sp>
      <p:sp>
        <p:nvSpPr>
          <p:cNvPr id="7196" name="Text Box 28"/>
          <p:cNvSpPr txBox="1">
            <a:spLocks noChangeArrowheads="1"/>
          </p:cNvSpPr>
          <p:nvPr/>
        </p:nvSpPr>
        <p:spPr bwMode="auto">
          <a:xfrm>
            <a:off x="5232400" y="11922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y</a:t>
            </a:r>
          </a:p>
        </p:txBody>
      </p:sp>
      <p:sp>
        <p:nvSpPr>
          <p:cNvPr id="7197" name="Line 29"/>
          <p:cNvSpPr>
            <a:spLocks noChangeShapeType="1"/>
          </p:cNvSpPr>
          <p:nvPr/>
        </p:nvSpPr>
        <p:spPr bwMode="auto">
          <a:xfrm>
            <a:off x="7566025" y="1447800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8" name="Line 30"/>
          <p:cNvSpPr>
            <a:spLocks noChangeShapeType="1"/>
          </p:cNvSpPr>
          <p:nvPr/>
        </p:nvSpPr>
        <p:spPr bwMode="auto">
          <a:xfrm>
            <a:off x="6804025" y="22098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9" name="Text Box 31"/>
          <p:cNvSpPr txBox="1">
            <a:spLocks noChangeArrowheads="1"/>
          </p:cNvSpPr>
          <p:nvPr/>
        </p:nvSpPr>
        <p:spPr bwMode="auto">
          <a:xfrm>
            <a:off x="8299450" y="2097088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x</a:t>
            </a:r>
          </a:p>
        </p:txBody>
      </p:sp>
      <p:sp>
        <p:nvSpPr>
          <p:cNvPr id="7200" name="Text Box 32"/>
          <p:cNvSpPr txBox="1">
            <a:spLocks noChangeArrowheads="1"/>
          </p:cNvSpPr>
          <p:nvPr/>
        </p:nvSpPr>
        <p:spPr bwMode="auto">
          <a:xfrm>
            <a:off x="7312025" y="11922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y</a:t>
            </a:r>
          </a:p>
        </p:txBody>
      </p:sp>
      <p:sp>
        <p:nvSpPr>
          <p:cNvPr id="7202" name="Line 34"/>
          <p:cNvSpPr>
            <a:spLocks noChangeShapeType="1"/>
          </p:cNvSpPr>
          <p:nvPr/>
        </p:nvSpPr>
        <p:spPr bwMode="auto">
          <a:xfrm>
            <a:off x="1295400" y="1447800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3" name="Line 35"/>
          <p:cNvSpPr>
            <a:spLocks noChangeShapeType="1"/>
          </p:cNvSpPr>
          <p:nvPr/>
        </p:nvSpPr>
        <p:spPr bwMode="auto">
          <a:xfrm>
            <a:off x="533400" y="22098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4" name="Text Box 36"/>
          <p:cNvSpPr txBox="1">
            <a:spLocks noChangeArrowheads="1"/>
          </p:cNvSpPr>
          <p:nvPr/>
        </p:nvSpPr>
        <p:spPr bwMode="auto">
          <a:xfrm>
            <a:off x="2028825" y="2097088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x</a:t>
            </a:r>
          </a:p>
        </p:txBody>
      </p:sp>
      <p:sp>
        <p:nvSpPr>
          <p:cNvPr id="7205" name="Text Box 37"/>
          <p:cNvSpPr txBox="1">
            <a:spLocks noChangeArrowheads="1"/>
          </p:cNvSpPr>
          <p:nvPr/>
        </p:nvSpPr>
        <p:spPr bwMode="auto">
          <a:xfrm>
            <a:off x="1041400" y="11922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y</a:t>
            </a:r>
          </a:p>
        </p:txBody>
      </p:sp>
      <p:sp>
        <p:nvSpPr>
          <p:cNvPr id="7206" name="Line 38"/>
          <p:cNvSpPr>
            <a:spLocks noChangeShapeType="1"/>
          </p:cNvSpPr>
          <p:nvPr/>
        </p:nvSpPr>
        <p:spPr bwMode="auto">
          <a:xfrm flipV="1">
            <a:off x="533400" y="1524000"/>
            <a:ext cx="1600200" cy="9144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7" name="Line 39"/>
          <p:cNvSpPr>
            <a:spLocks noChangeShapeType="1"/>
          </p:cNvSpPr>
          <p:nvPr/>
        </p:nvSpPr>
        <p:spPr bwMode="auto">
          <a:xfrm>
            <a:off x="2590800" y="1828800"/>
            <a:ext cx="160020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10" name="Text Box 42"/>
          <p:cNvSpPr txBox="1">
            <a:spLocks noChangeArrowheads="1"/>
          </p:cNvSpPr>
          <p:nvPr/>
        </p:nvSpPr>
        <p:spPr bwMode="auto">
          <a:xfrm>
            <a:off x="644525" y="2924175"/>
            <a:ext cx="144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CC0000"/>
                </a:solidFill>
              </a:rPr>
              <a:t>Function</a:t>
            </a:r>
          </a:p>
        </p:txBody>
      </p:sp>
      <p:sp>
        <p:nvSpPr>
          <p:cNvPr id="7211" name="Text Box 43"/>
          <p:cNvSpPr txBox="1">
            <a:spLocks noChangeArrowheads="1"/>
          </p:cNvSpPr>
          <p:nvPr/>
        </p:nvSpPr>
        <p:spPr bwMode="auto">
          <a:xfrm>
            <a:off x="2667000" y="2921000"/>
            <a:ext cx="144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CC0000"/>
                </a:solidFill>
              </a:rPr>
              <a:t>Function</a:t>
            </a:r>
          </a:p>
        </p:txBody>
      </p:sp>
      <p:sp>
        <p:nvSpPr>
          <p:cNvPr id="7212" name="Text Box 44"/>
          <p:cNvSpPr txBox="1">
            <a:spLocks noChangeArrowheads="1"/>
          </p:cNvSpPr>
          <p:nvPr/>
        </p:nvSpPr>
        <p:spPr bwMode="auto">
          <a:xfrm>
            <a:off x="4876800" y="3035300"/>
            <a:ext cx="14478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sz="2800">
                <a:solidFill>
                  <a:srgbClr val="CC0000"/>
                </a:solidFill>
              </a:rPr>
              <a:t>  Not a </a:t>
            </a:r>
          </a:p>
          <a:p>
            <a:pPr>
              <a:lnSpc>
                <a:spcPct val="80000"/>
              </a:lnSpc>
            </a:pPr>
            <a:r>
              <a:rPr lang="en-US" sz="2800">
                <a:solidFill>
                  <a:srgbClr val="CC0000"/>
                </a:solidFill>
              </a:rPr>
              <a:t>Function</a:t>
            </a:r>
          </a:p>
        </p:txBody>
      </p:sp>
      <p:sp>
        <p:nvSpPr>
          <p:cNvPr id="7213" name="Line 45"/>
          <p:cNvSpPr>
            <a:spLocks noChangeShapeType="1"/>
          </p:cNvSpPr>
          <p:nvPr/>
        </p:nvSpPr>
        <p:spPr bwMode="auto">
          <a:xfrm>
            <a:off x="1752600" y="1371600"/>
            <a:ext cx="0" cy="1905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14" name="Line 46"/>
          <p:cNvSpPr>
            <a:spLocks noChangeShapeType="1"/>
          </p:cNvSpPr>
          <p:nvPr/>
        </p:nvSpPr>
        <p:spPr bwMode="auto">
          <a:xfrm>
            <a:off x="3048000" y="1219200"/>
            <a:ext cx="0" cy="1905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Title 1"/>
          <p:cNvSpPr txBox="1">
            <a:spLocks/>
          </p:cNvSpPr>
          <p:nvPr/>
        </p:nvSpPr>
        <p:spPr>
          <a:xfrm>
            <a:off x="152400" y="0"/>
            <a:ext cx="7239000" cy="1143000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800" b="1" kern="12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Trebuchet MS" pitchFamily="34" charset="0"/>
              </a:defRPr>
            </a:lvl9pPr>
            <a:extLst/>
          </a:lstStyle>
          <a:p>
            <a:r>
              <a:rPr lang="en-US" smtClean="0"/>
              <a:t>Vertical line 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97924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2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2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7" grpId="0" animBg="1"/>
      <p:bldP spid="7212" grpId="0" autoUpdateAnimBg="0"/>
      <p:bldP spid="7213" grpId="0" animBg="1"/>
      <p:bldP spid="7213" grpId="1" animBg="1"/>
      <p:bldP spid="7214" grpId="0" animBg="1"/>
      <p:bldP spid="7214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1295400" y="4217988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533400" y="4979988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028825" y="4867275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x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1041400" y="3962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y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3375025" y="4217988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2613025" y="4979988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4108450" y="4867275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x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3121025" y="3962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y</a:t>
            </a:r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5486400" y="4217988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4724400" y="4979988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6219825" y="4867275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x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5232400" y="3962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y</a:t>
            </a:r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>
            <a:off x="7566025" y="4217988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>
            <a:off x="6804025" y="4979988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8299450" y="4867275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x</a:t>
            </a:r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7312025" y="3962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y</a:t>
            </a:r>
          </a:p>
        </p:txBody>
      </p:sp>
      <p:sp>
        <p:nvSpPr>
          <p:cNvPr id="8212" name="Line 20"/>
          <p:cNvSpPr>
            <a:spLocks noChangeShapeType="1"/>
          </p:cNvSpPr>
          <p:nvPr/>
        </p:nvSpPr>
        <p:spPr bwMode="auto">
          <a:xfrm>
            <a:off x="6629400" y="1295400"/>
            <a:ext cx="0" cy="1905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6477000" y="1143000"/>
            <a:ext cx="304800" cy="2057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4" name="Line 22"/>
          <p:cNvSpPr>
            <a:spLocks noChangeShapeType="1"/>
          </p:cNvSpPr>
          <p:nvPr/>
        </p:nvSpPr>
        <p:spPr bwMode="auto">
          <a:xfrm>
            <a:off x="3375025" y="1447800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5" name="Line 23"/>
          <p:cNvSpPr>
            <a:spLocks noChangeShapeType="1"/>
          </p:cNvSpPr>
          <p:nvPr/>
        </p:nvSpPr>
        <p:spPr bwMode="auto">
          <a:xfrm>
            <a:off x="2613025" y="22098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4108450" y="2097088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x</a:t>
            </a:r>
          </a:p>
        </p:txBody>
      </p:sp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3121025" y="11922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y</a:t>
            </a:r>
          </a:p>
        </p:txBody>
      </p:sp>
      <p:sp>
        <p:nvSpPr>
          <p:cNvPr id="8218" name="Line 26"/>
          <p:cNvSpPr>
            <a:spLocks noChangeShapeType="1"/>
          </p:cNvSpPr>
          <p:nvPr/>
        </p:nvSpPr>
        <p:spPr bwMode="auto">
          <a:xfrm>
            <a:off x="5486400" y="1447800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9" name="Line 27"/>
          <p:cNvSpPr>
            <a:spLocks noChangeShapeType="1"/>
          </p:cNvSpPr>
          <p:nvPr/>
        </p:nvSpPr>
        <p:spPr bwMode="auto">
          <a:xfrm>
            <a:off x="4724400" y="22098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20" name="Text Box 28"/>
          <p:cNvSpPr txBox="1">
            <a:spLocks noChangeArrowheads="1"/>
          </p:cNvSpPr>
          <p:nvPr/>
        </p:nvSpPr>
        <p:spPr bwMode="auto">
          <a:xfrm>
            <a:off x="6219825" y="2097088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x</a:t>
            </a:r>
          </a:p>
        </p:txBody>
      </p:sp>
      <p:sp>
        <p:nvSpPr>
          <p:cNvPr id="8221" name="Text Box 29"/>
          <p:cNvSpPr txBox="1">
            <a:spLocks noChangeArrowheads="1"/>
          </p:cNvSpPr>
          <p:nvPr/>
        </p:nvSpPr>
        <p:spPr bwMode="auto">
          <a:xfrm>
            <a:off x="5232400" y="11922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y</a:t>
            </a:r>
          </a:p>
        </p:txBody>
      </p:sp>
      <p:sp>
        <p:nvSpPr>
          <p:cNvPr id="8222" name="Line 30"/>
          <p:cNvSpPr>
            <a:spLocks noChangeShapeType="1"/>
          </p:cNvSpPr>
          <p:nvPr/>
        </p:nvSpPr>
        <p:spPr bwMode="auto">
          <a:xfrm>
            <a:off x="7566025" y="1447800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23" name="Line 31"/>
          <p:cNvSpPr>
            <a:spLocks noChangeShapeType="1"/>
          </p:cNvSpPr>
          <p:nvPr/>
        </p:nvSpPr>
        <p:spPr bwMode="auto">
          <a:xfrm>
            <a:off x="6804025" y="22098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24" name="Text Box 32"/>
          <p:cNvSpPr txBox="1">
            <a:spLocks noChangeArrowheads="1"/>
          </p:cNvSpPr>
          <p:nvPr/>
        </p:nvSpPr>
        <p:spPr bwMode="auto">
          <a:xfrm>
            <a:off x="8299450" y="2097088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x</a:t>
            </a:r>
          </a:p>
        </p:txBody>
      </p:sp>
      <p:sp>
        <p:nvSpPr>
          <p:cNvPr id="8225" name="Text Box 33"/>
          <p:cNvSpPr txBox="1">
            <a:spLocks noChangeArrowheads="1"/>
          </p:cNvSpPr>
          <p:nvPr/>
        </p:nvSpPr>
        <p:spPr bwMode="auto">
          <a:xfrm>
            <a:off x="7312025" y="11922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y</a:t>
            </a:r>
          </a:p>
        </p:txBody>
      </p:sp>
      <p:sp>
        <p:nvSpPr>
          <p:cNvPr id="8227" name="Line 35"/>
          <p:cNvSpPr>
            <a:spLocks noChangeShapeType="1"/>
          </p:cNvSpPr>
          <p:nvPr/>
        </p:nvSpPr>
        <p:spPr bwMode="auto">
          <a:xfrm>
            <a:off x="1295400" y="1447800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28" name="Line 36"/>
          <p:cNvSpPr>
            <a:spLocks noChangeShapeType="1"/>
          </p:cNvSpPr>
          <p:nvPr/>
        </p:nvSpPr>
        <p:spPr bwMode="auto">
          <a:xfrm>
            <a:off x="533400" y="22098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29" name="Text Box 37"/>
          <p:cNvSpPr txBox="1">
            <a:spLocks noChangeArrowheads="1"/>
          </p:cNvSpPr>
          <p:nvPr/>
        </p:nvSpPr>
        <p:spPr bwMode="auto">
          <a:xfrm>
            <a:off x="2028825" y="2097088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x</a:t>
            </a:r>
          </a:p>
        </p:txBody>
      </p:sp>
      <p:sp>
        <p:nvSpPr>
          <p:cNvPr id="8230" name="Text Box 38"/>
          <p:cNvSpPr txBox="1">
            <a:spLocks noChangeArrowheads="1"/>
          </p:cNvSpPr>
          <p:nvPr/>
        </p:nvSpPr>
        <p:spPr bwMode="auto">
          <a:xfrm>
            <a:off x="1041400" y="11922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y</a:t>
            </a:r>
          </a:p>
        </p:txBody>
      </p:sp>
      <p:sp>
        <p:nvSpPr>
          <p:cNvPr id="8231" name="Line 39"/>
          <p:cNvSpPr>
            <a:spLocks noChangeShapeType="1"/>
          </p:cNvSpPr>
          <p:nvPr/>
        </p:nvSpPr>
        <p:spPr bwMode="auto">
          <a:xfrm flipV="1">
            <a:off x="533400" y="1524000"/>
            <a:ext cx="1600200" cy="9144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32" name="Line 40"/>
          <p:cNvSpPr>
            <a:spLocks noChangeShapeType="1"/>
          </p:cNvSpPr>
          <p:nvPr/>
        </p:nvSpPr>
        <p:spPr bwMode="auto">
          <a:xfrm>
            <a:off x="2590800" y="1828800"/>
            <a:ext cx="160020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4" name="Line 2"/>
          <p:cNvSpPr>
            <a:spLocks noChangeShapeType="1"/>
          </p:cNvSpPr>
          <p:nvPr/>
        </p:nvSpPr>
        <p:spPr bwMode="auto">
          <a:xfrm>
            <a:off x="5943600" y="1447800"/>
            <a:ext cx="0" cy="15240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39" name="Freeform 47"/>
          <p:cNvSpPr>
            <a:spLocks/>
          </p:cNvSpPr>
          <p:nvPr/>
        </p:nvSpPr>
        <p:spPr bwMode="auto">
          <a:xfrm>
            <a:off x="6988175" y="1504950"/>
            <a:ext cx="1169988" cy="11620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73" y="730"/>
              </a:cxn>
              <a:cxn ang="0">
                <a:pos x="737" y="10"/>
              </a:cxn>
            </a:cxnLst>
            <a:rect l="0" t="0" r="r" b="b"/>
            <a:pathLst>
              <a:path w="737" h="732">
                <a:moveTo>
                  <a:pt x="0" y="0"/>
                </a:moveTo>
                <a:cubicBezTo>
                  <a:pt x="63" y="122"/>
                  <a:pt x="250" y="728"/>
                  <a:pt x="373" y="730"/>
                </a:cubicBezTo>
                <a:cubicBezTo>
                  <a:pt x="496" y="732"/>
                  <a:pt x="661" y="160"/>
                  <a:pt x="737" y="10"/>
                </a:cubicBezTo>
              </a:path>
            </a:pathLst>
          </a:custGeom>
          <a:noFill/>
          <a:ln w="28575" cmpd="sng">
            <a:solidFill>
              <a:srgbClr val="CC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40" name="Text Box 48"/>
          <p:cNvSpPr txBox="1">
            <a:spLocks noChangeArrowheads="1"/>
          </p:cNvSpPr>
          <p:nvPr/>
        </p:nvSpPr>
        <p:spPr bwMode="auto">
          <a:xfrm>
            <a:off x="644525" y="2924175"/>
            <a:ext cx="144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CC0000"/>
                </a:solidFill>
              </a:rPr>
              <a:t>Function</a:t>
            </a:r>
          </a:p>
        </p:txBody>
      </p:sp>
      <p:sp>
        <p:nvSpPr>
          <p:cNvPr id="8241" name="Text Box 49"/>
          <p:cNvSpPr txBox="1">
            <a:spLocks noChangeArrowheads="1"/>
          </p:cNvSpPr>
          <p:nvPr/>
        </p:nvSpPr>
        <p:spPr bwMode="auto">
          <a:xfrm>
            <a:off x="2667000" y="2921000"/>
            <a:ext cx="144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CC0000"/>
                </a:solidFill>
              </a:rPr>
              <a:t>Function</a:t>
            </a:r>
          </a:p>
        </p:txBody>
      </p:sp>
      <p:sp>
        <p:nvSpPr>
          <p:cNvPr id="8242" name="Text Box 50"/>
          <p:cNvSpPr txBox="1">
            <a:spLocks noChangeArrowheads="1"/>
          </p:cNvSpPr>
          <p:nvPr/>
        </p:nvSpPr>
        <p:spPr bwMode="auto">
          <a:xfrm>
            <a:off x="4876800" y="3035300"/>
            <a:ext cx="14478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sz="2800">
                <a:solidFill>
                  <a:srgbClr val="CC0000"/>
                </a:solidFill>
              </a:rPr>
              <a:t>  Not a </a:t>
            </a:r>
          </a:p>
          <a:p>
            <a:pPr>
              <a:lnSpc>
                <a:spcPct val="80000"/>
              </a:lnSpc>
            </a:pPr>
            <a:r>
              <a:rPr lang="en-US" sz="2800">
                <a:solidFill>
                  <a:srgbClr val="CC0000"/>
                </a:solidFill>
              </a:rPr>
              <a:t>Function</a:t>
            </a:r>
          </a:p>
        </p:txBody>
      </p:sp>
      <p:sp>
        <p:nvSpPr>
          <p:cNvPr id="8243" name="Text Box 51"/>
          <p:cNvSpPr txBox="1">
            <a:spLocks noChangeArrowheads="1"/>
          </p:cNvSpPr>
          <p:nvPr/>
        </p:nvSpPr>
        <p:spPr bwMode="auto">
          <a:xfrm>
            <a:off x="6934200" y="2922588"/>
            <a:ext cx="1447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CC0000"/>
                </a:solidFill>
              </a:rPr>
              <a:t>Function</a:t>
            </a:r>
          </a:p>
        </p:txBody>
      </p:sp>
      <p:sp>
        <p:nvSpPr>
          <p:cNvPr id="46" name="Title 1"/>
          <p:cNvSpPr txBox="1">
            <a:spLocks/>
          </p:cNvSpPr>
          <p:nvPr/>
        </p:nvSpPr>
        <p:spPr>
          <a:xfrm>
            <a:off x="152400" y="76200"/>
            <a:ext cx="7239000" cy="1143000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800" b="1" kern="12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Trebuchet MS" pitchFamily="34" charset="0"/>
              </a:defRPr>
            </a:lvl9pPr>
            <a:extLst/>
          </a:lstStyle>
          <a:p>
            <a:r>
              <a:rPr lang="en-US" smtClean="0"/>
              <a:t>Vertical line 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80550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2" grpId="0" animBg="1"/>
      <p:bldP spid="8243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Line 3"/>
          <p:cNvSpPr>
            <a:spLocks noChangeShapeType="1"/>
          </p:cNvSpPr>
          <p:nvPr/>
        </p:nvSpPr>
        <p:spPr bwMode="auto">
          <a:xfrm>
            <a:off x="1295400" y="4217988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533400" y="4979988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2028825" y="4867275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x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041400" y="3962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y</a:t>
            </a:r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3375025" y="4217988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2613025" y="4979988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4108450" y="4867275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x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3121025" y="3962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y</a:t>
            </a:r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5486400" y="4217988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>
            <a:off x="4724400" y="4979988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6219825" y="4867275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x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5232400" y="3962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y</a:t>
            </a:r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7566025" y="4217988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>
            <a:off x="6804025" y="4979988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8299450" y="4867275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x</a:t>
            </a: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7312025" y="3962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y</a:t>
            </a:r>
          </a:p>
        </p:txBody>
      </p:sp>
      <p:sp>
        <p:nvSpPr>
          <p:cNvPr id="9235" name="Line 19"/>
          <p:cNvSpPr>
            <a:spLocks noChangeShapeType="1"/>
          </p:cNvSpPr>
          <p:nvPr/>
        </p:nvSpPr>
        <p:spPr bwMode="auto">
          <a:xfrm>
            <a:off x="990600" y="4038600"/>
            <a:ext cx="0" cy="1905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7" name="Line 21"/>
          <p:cNvSpPr>
            <a:spLocks noChangeShapeType="1"/>
          </p:cNvSpPr>
          <p:nvPr/>
        </p:nvSpPr>
        <p:spPr bwMode="auto">
          <a:xfrm>
            <a:off x="3375025" y="1447800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8" name="Line 22"/>
          <p:cNvSpPr>
            <a:spLocks noChangeShapeType="1"/>
          </p:cNvSpPr>
          <p:nvPr/>
        </p:nvSpPr>
        <p:spPr bwMode="auto">
          <a:xfrm>
            <a:off x="2613025" y="22098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4108450" y="2097088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x</a:t>
            </a: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3121025" y="11922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y</a:t>
            </a:r>
          </a:p>
        </p:txBody>
      </p:sp>
      <p:sp>
        <p:nvSpPr>
          <p:cNvPr id="9241" name="Line 25"/>
          <p:cNvSpPr>
            <a:spLocks noChangeShapeType="1"/>
          </p:cNvSpPr>
          <p:nvPr/>
        </p:nvSpPr>
        <p:spPr bwMode="auto">
          <a:xfrm>
            <a:off x="5486400" y="1447800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2" name="Line 26"/>
          <p:cNvSpPr>
            <a:spLocks noChangeShapeType="1"/>
          </p:cNvSpPr>
          <p:nvPr/>
        </p:nvSpPr>
        <p:spPr bwMode="auto">
          <a:xfrm>
            <a:off x="4724400" y="22098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6219825" y="2097088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x</a:t>
            </a:r>
          </a:p>
        </p:txBody>
      </p: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5232400" y="11922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y</a:t>
            </a:r>
          </a:p>
        </p:txBody>
      </p:sp>
      <p:sp>
        <p:nvSpPr>
          <p:cNvPr id="9245" name="Line 29"/>
          <p:cNvSpPr>
            <a:spLocks noChangeShapeType="1"/>
          </p:cNvSpPr>
          <p:nvPr/>
        </p:nvSpPr>
        <p:spPr bwMode="auto">
          <a:xfrm>
            <a:off x="7566025" y="1447800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6" name="Line 30"/>
          <p:cNvSpPr>
            <a:spLocks noChangeShapeType="1"/>
          </p:cNvSpPr>
          <p:nvPr/>
        </p:nvSpPr>
        <p:spPr bwMode="auto">
          <a:xfrm>
            <a:off x="6804025" y="22098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7" name="Text Box 31"/>
          <p:cNvSpPr txBox="1">
            <a:spLocks noChangeArrowheads="1"/>
          </p:cNvSpPr>
          <p:nvPr/>
        </p:nvSpPr>
        <p:spPr bwMode="auto">
          <a:xfrm>
            <a:off x="8299450" y="2097088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x</a:t>
            </a:r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7312025" y="11922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y</a:t>
            </a:r>
          </a:p>
        </p:txBody>
      </p:sp>
      <p:sp>
        <p:nvSpPr>
          <p:cNvPr id="9249" name="Line 33"/>
          <p:cNvSpPr>
            <a:spLocks noChangeShapeType="1"/>
          </p:cNvSpPr>
          <p:nvPr/>
        </p:nvSpPr>
        <p:spPr bwMode="auto">
          <a:xfrm>
            <a:off x="1295400" y="1447800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0" name="Line 34"/>
          <p:cNvSpPr>
            <a:spLocks noChangeShapeType="1"/>
          </p:cNvSpPr>
          <p:nvPr/>
        </p:nvSpPr>
        <p:spPr bwMode="auto">
          <a:xfrm>
            <a:off x="533400" y="22098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1" name="Text Box 35"/>
          <p:cNvSpPr txBox="1">
            <a:spLocks noChangeArrowheads="1"/>
          </p:cNvSpPr>
          <p:nvPr/>
        </p:nvSpPr>
        <p:spPr bwMode="auto">
          <a:xfrm>
            <a:off x="2028825" y="2097088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x</a:t>
            </a:r>
          </a:p>
        </p:txBody>
      </p:sp>
      <p:sp>
        <p:nvSpPr>
          <p:cNvPr id="9252" name="Text Box 36"/>
          <p:cNvSpPr txBox="1">
            <a:spLocks noChangeArrowheads="1"/>
          </p:cNvSpPr>
          <p:nvPr/>
        </p:nvSpPr>
        <p:spPr bwMode="auto">
          <a:xfrm>
            <a:off x="1041400" y="11922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y</a:t>
            </a:r>
          </a:p>
        </p:txBody>
      </p:sp>
      <p:sp>
        <p:nvSpPr>
          <p:cNvPr id="9253" name="Line 37"/>
          <p:cNvSpPr>
            <a:spLocks noChangeShapeType="1"/>
          </p:cNvSpPr>
          <p:nvPr/>
        </p:nvSpPr>
        <p:spPr bwMode="auto">
          <a:xfrm flipV="1">
            <a:off x="533400" y="1524000"/>
            <a:ext cx="1600200" cy="9144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4" name="Line 38"/>
          <p:cNvSpPr>
            <a:spLocks noChangeShapeType="1"/>
          </p:cNvSpPr>
          <p:nvPr/>
        </p:nvSpPr>
        <p:spPr bwMode="auto">
          <a:xfrm>
            <a:off x="2590800" y="1828800"/>
            <a:ext cx="160020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5" name="Line 39"/>
          <p:cNvSpPr>
            <a:spLocks noChangeShapeType="1"/>
          </p:cNvSpPr>
          <p:nvPr/>
        </p:nvSpPr>
        <p:spPr bwMode="auto">
          <a:xfrm>
            <a:off x="5867400" y="1447800"/>
            <a:ext cx="0" cy="15240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6" name="Freeform 40"/>
          <p:cNvSpPr>
            <a:spLocks/>
          </p:cNvSpPr>
          <p:nvPr/>
        </p:nvSpPr>
        <p:spPr bwMode="auto">
          <a:xfrm>
            <a:off x="6988175" y="1504950"/>
            <a:ext cx="1169988" cy="11620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73" y="730"/>
              </a:cxn>
              <a:cxn ang="0">
                <a:pos x="737" y="10"/>
              </a:cxn>
            </a:cxnLst>
            <a:rect l="0" t="0" r="r" b="b"/>
            <a:pathLst>
              <a:path w="737" h="732">
                <a:moveTo>
                  <a:pt x="0" y="0"/>
                </a:moveTo>
                <a:cubicBezTo>
                  <a:pt x="63" y="122"/>
                  <a:pt x="250" y="728"/>
                  <a:pt x="373" y="730"/>
                </a:cubicBezTo>
                <a:cubicBezTo>
                  <a:pt x="496" y="732"/>
                  <a:pt x="661" y="160"/>
                  <a:pt x="737" y="10"/>
                </a:cubicBezTo>
              </a:path>
            </a:pathLst>
          </a:custGeom>
          <a:noFill/>
          <a:ln w="28575" cmpd="sng">
            <a:solidFill>
              <a:srgbClr val="CC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7" name="Text Box 41"/>
          <p:cNvSpPr txBox="1">
            <a:spLocks noChangeArrowheads="1"/>
          </p:cNvSpPr>
          <p:nvPr/>
        </p:nvSpPr>
        <p:spPr bwMode="auto">
          <a:xfrm>
            <a:off x="644525" y="2924175"/>
            <a:ext cx="144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CC0000"/>
                </a:solidFill>
              </a:rPr>
              <a:t>Function</a:t>
            </a:r>
          </a:p>
        </p:txBody>
      </p:sp>
      <p:sp>
        <p:nvSpPr>
          <p:cNvPr id="9258" name="Text Box 42"/>
          <p:cNvSpPr txBox="1">
            <a:spLocks noChangeArrowheads="1"/>
          </p:cNvSpPr>
          <p:nvPr/>
        </p:nvSpPr>
        <p:spPr bwMode="auto">
          <a:xfrm>
            <a:off x="2667000" y="2921000"/>
            <a:ext cx="144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CC0000"/>
                </a:solidFill>
              </a:rPr>
              <a:t>Function</a:t>
            </a:r>
          </a:p>
        </p:txBody>
      </p:sp>
      <p:sp>
        <p:nvSpPr>
          <p:cNvPr id="9259" name="Text Box 43"/>
          <p:cNvSpPr txBox="1">
            <a:spLocks noChangeArrowheads="1"/>
          </p:cNvSpPr>
          <p:nvPr/>
        </p:nvSpPr>
        <p:spPr bwMode="auto">
          <a:xfrm>
            <a:off x="4876800" y="3035300"/>
            <a:ext cx="14478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sz="2800">
                <a:solidFill>
                  <a:srgbClr val="CC0000"/>
                </a:solidFill>
              </a:rPr>
              <a:t>  Not a </a:t>
            </a:r>
          </a:p>
          <a:p>
            <a:pPr>
              <a:lnSpc>
                <a:spcPct val="80000"/>
              </a:lnSpc>
            </a:pPr>
            <a:r>
              <a:rPr lang="en-US" sz="2800">
                <a:solidFill>
                  <a:srgbClr val="CC0000"/>
                </a:solidFill>
              </a:rPr>
              <a:t>Function</a:t>
            </a:r>
          </a:p>
        </p:txBody>
      </p:sp>
      <p:sp>
        <p:nvSpPr>
          <p:cNvPr id="9260" name="Text Box 44"/>
          <p:cNvSpPr txBox="1">
            <a:spLocks noChangeArrowheads="1"/>
          </p:cNvSpPr>
          <p:nvPr/>
        </p:nvSpPr>
        <p:spPr bwMode="auto">
          <a:xfrm>
            <a:off x="6934200" y="2922588"/>
            <a:ext cx="1447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CC0000"/>
                </a:solidFill>
              </a:rPr>
              <a:t>Function</a:t>
            </a:r>
          </a:p>
        </p:txBody>
      </p:sp>
      <p:sp>
        <p:nvSpPr>
          <p:cNvPr id="9262" name="Freeform 46"/>
          <p:cNvSpPr>
            <a:spLocks/>
          </p:cNvSpPr>
          <p:nvPr/>
        </p:nvSpPr>
        <p:spPr bwMode="auto">
          <a:xfrm rot="5400000">
            <a:off x="758031" y="4396582"/>
            <a:ext cx="1169987" cy="11620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73" y="730"/>
              </a:cxn>
              <a:cxn ang="0">
                <a:pos x="737" y="10"/>
              </a:cxn>
            </a:cxnLst>
            <a:rect l="0" t="0" r="r" b="b"/>
            <a:pathLst>
              <a:path w="737" h="732">
                <a:moveTo>
                  <a:pt x="0" y="0"/>
                </a:moveTo>
                <a:cubicBezTo>
                  <a:pt x="63" y="122"/>
                  <a:pt x="250" y="728"/>
                  <a:pt x="373" y="730"/>
                </a:cubicBezTo>
                <a:cubicBezTo>
                  <a:pt x="496" y="732"/>
                  <a:pt x="661" y="160"/>
                  <a:pt x="737" y="10"/>
                </a:cubicBezTo>
              </a:path>
            </a:pathLst>
          </a:custGeom>
          <a:noFill/>
          <a:ln w="28575" cmpd="sng">
            <a:solidFill>
              <a:srgbClr val="CC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63" name="Text Box 47"/>
          <p:cNvSpPr txBox="1">
            <a:spLocks noChangeArrowheads="1"/>
          </p:cNvSpPr>
          <p:nvPr/>
        </p:nvSpPr>
        <p:spPr bwMode="auto">
          <a:xfrm>
            <a:off x="685800" y="5930900"/>
            <a:ext cx="14478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sz="2800">
                <a:solidFill>
                  <a:srgbClr val="CC0000"/>
                </a:solidFill>
              </a:rPr>
              <a:t>  Not a </a:t>
            </a:r>
          </a:p>
          <a:p>
            <a:pPr>
              <a:lnSpc>
                <a:spcPct val="80000"/>
              </a:lnSpc>
            </a:pPr>
            <a:r>
              <a:rPr lang="en-US" sz="2800">
                <a:solidFill>
                  <a:srgbClr val="CC0000"/>
                </a:solidFill>
              </a:rPr>
              <a:t>Function</a:t>
            </a:r>
          </a:p>
        </p:txBody>
      </p:sp>
      <p:grpSp>
        <p:nvGrpSpPr>
          <p:cNvPr id="9266" name="Group 50"/>
          <p:cNvGrpSpPr>
            <a:grpSpLocks/>
          </p:cNvGrpSpPr>
          <p:nvPr/>
        </p:nvGrpSpPr>
        <p:grpSpPr bwMode="auto">
          <a:xfrm>
            <a:off x="2819400" y="4140200"/>
            <a:ext cx="1143000" cy="1663700"/>
            <a:chOff x="1776" y="2608"/>
            <a:chExt cx="720" cy="1048"/>
          </a:xfrm>
        </p:grpSpPr>
        <p:sp>
          <p:nvSpPr>
            <p:cNvPr id="9264" name="Arc 48"/>
            <p:cNvSpPr>
              <a:spLocks/>
            </p:cNvSpPr>
            <p:nvPr/>
          </p:nvSpPr>
          <p:spPr bwMode="auto">
            <a:xfrm flipV="1">
              <a:off x="2112" y="2608"/>
              <a:ext cx="384" cy="52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5" name="Arc 49"/>
            <p:cNvSpPr>
              <a:spLocks/>
            </p:cNvSpPr>
            <p:nvPr/>
          </p:nvSpPr>
          <p:spPr bwMode="auto">
            <a:xfrm flipH="1">
              <a:off x="1776" y="3128"/>
              <a:ext cx="384" cy="52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67" name="Text Box 51"/>
          <p:cNvSpPr txBox="1">
            <a:spLocks noChangeArrowheads="1"/>
          </p:cNvSpPr>
          <p:nvPr/>
        </p:nvSpPr>
        <p:spPr bwMode="auto">
          <a:xfrm>
            <a:off x="2743200" y="5943600"/>
            <a:ext cx="144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CC0000"/>
                </a:solidFill>
              </a:rPr>
              <a:t>Function</a:t>
            </a:r>
          </a:p>
        </p:txBody>
      </p:sp>
      <p:grpSp>
        <p:nvGrpSpPr>
          <p:cNvPr id="9270" name="Group 54"/>
          <p:cNvGrpSpPr>
            <a:grpSpLocks/>
          </p:cNvGrpSpPr>
          <p:nvPr/>
        </p:nvGrpSpPr>
        <p:grpSpPr bwMode="auto">
          <a:xfrm>
            <a:off x="5486400" y="4216400"/>
            <a:ext cx="762000" cy="1524000"/>
            <a:chOff x="3456" y="2640"/>
            <a:chExt cx="480" cy="960"/>
          </a:xfrm>
        </p:grpSpPr>
        <p:sp>
          <p:nvSpPr>
            <p:cNvPr id="9268" name="Line 52"/>
            <p:cNvSpPr>
              <a:spLocks noChangeShapeType="1"/>
            </p:cNvSpPr>
            <p:nvPr/>
          </p:nvSpPr>
          <p:spPr bwMode="auto">
            <a:xfrm flipV="1">
              <a:off x="3456" y="2640"/>
              <a:ext cx="480" cy="48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9" name="Line 53"/>
            <p:cNvSpPr>
              <a:spLocks noChangeShapeType="1"/>
            </p:cNvSpPr>
            <p:nvPr/>
          </p:nvSpPr>
          <p:spPr bwMode="auto">
            <a:xfrm>
              <a:off x="3456" y="3120"/>
              <a:ext cx="480" cy="48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71" name="Line 55"/>
          <p:cNvSpPr>
            <a:spLocks noChangeShapeType="1"/>
          </p:cNvSpPr>
          <p:nvPr/>
        </p:nvSpPr>
        <p:spPr bwMode="auto">
          <a:xfrm>
            <a:off x="5867400" y="4089400"/>
            <a:ext cx="0" cy="1905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72" name="Text Box 56"/>
          <p:cNvSpPr txBox="1">
            <a:spLocks noChangeArrowheads="1"/>
          </p:cNvSpPr>
          <p:nvPr/>
        </p:nvSpPr>
        <p:spPr bwMode="auto">
          <a:xfrm>
            <a:off x="5029200" y="5930900"/>
            <a:ext cx="14478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sz="2800">
                <a:solidFill>
                  <a:srgbClr val="CC0000"/>
                </a:solidFill>
              </a:rPr>
              <a:t>  Not a </a:t>
            </a:r>
          </a:p>
          <a:p>
            <a:pPr>
              <a:lnSpc>
                <a:spcPct val="80000"/>
              </a:lnSpc>
            </a:pPr>
            <a:r>
              <a:rPr lang="en-US" sz="2800">
                <a:solidFill>
                  <a:srgbClr val="CC0000"/>
                </a:solidFill>
              </a:rPr>
              <a:t>Function</a:t>
            </a:r>
          </a:p>
        </p:txBody>
      </p:sp>
      <p:sp>
        <p:nvSpPr>
          <p:cNvPr id="9273" name="Oval 57"/>
          <p:cNvSpPr>
            <a:spLocks noChangeArrowheads="1"/>
          </p:cNvSpPr>
          <p:nvPr/>
        </p:nvSpPr>
        <p:spPr bwMode="auto">
          <a:xfrm>
            <a:off x="7061200" y="4483100"/>
            <a:ext cx="990600" cy="990600"/>
          </a:xfrm>
          <a:prstGeom prst="ellips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74" name="Line 58"/>
          <p:cNvSpPr>
            <a:spLocks noChangeShapeType="1"/>
          </p:cNvSpPr>
          <p:nvPr/>
        </p:nvSpPr>
        <p:spPr bwMode="auto">
          <a:xfrm>
            <a:off x="7315200" y="4089400"/>
            <a:ext cx="0" cy="1905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75" name="Text Box 59"/>
          <p:cNvSpPr txBox="1">
            <a:spLocks noChangeArrowheads="1"/>
          </p:cNvSpPr>
          <p:nvPr/>
        </p:nvSpPr>
        <p:spPr bwMode="auto">
          <a:xfrm>
            <a:off x="7010400" y="5930900"/>
            <a:ext cx="14478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sz="2800">
                <a:solidFill>
                  <a:srgbClr val="CC0000"/>
                </a:solidFill>
              </a:rPr>
              <a:t>  Not a </a:t>
            </a:r>
          </a:p>
          <a:p>
            <a:pPr>
              <a:lnSpc>
                <a:spcPct val="80000"/>
              </a:lnSpc>
            </a:pPr>
            <a:r>
              <a:rPr lang="en-US" sz="2800">
                <a:solidFill>
                  <a:srgbClr val="CC0000"/>
                </a:solidFill>
              </a:rPr>
              <a:t>Function</a:t>
            </a:r>
          </a:p>
        </p:txBody>
      </p:sp>
      <p:sp>
        <p:nvSpPr>
          <p:cNvPr id="9277" name="Line 61"/>
          <p:cNvSpPr>
            <a:spLocks noChangeShapeType="1"/>
          </p:cNvSpPr>
          <p:nvPr/>
        </p:nvSpPr>
        <p:spPr bwMode="auto">
          <a:xfrm>
            <a:off x="2971800" y="4191000"/>
            <a:ext cx="0" cy="1828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Title 1"/>
          <p:cNvSpPr txBox="1">
            <a:spLocks/>
          </p:cNvSpPr>
          <p:nvPr/>
        </p:nvSpPr>
        <p:spPr>
          <a:xfrm>
            <a:off x="152400" y="152400"/>
            <a:ext cx="7239000" cy="1143000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800" b="1" kern="12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Trebuchet MS" pitchFamily="34" charset="0"/>
              </a:defRPr>
            </a:lvl9pPr>
            <a:extLst/>
          </a:lstStyle>
          <a:p>
            <a:r>
              <a:rPr lang="en-US" smtClean="0"/>
              <a:t>Vertical line 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08428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5" grpId="0" animBg="1"/>
      <p:bldP spid="9263" grpId="0" autoUpdateAnimBg="0"/>
      <p:bldP spid="9267" grpId="0" autoUpdateAnimBg="0"/>
      <p:bldP spid="9271" grpId="0" animBg="1"/>
      <p:bldP spid="9272" grpId="0" autoUpdateAnimBg="0"/>
      <p:bldP spid="9273" grpId="0" animBg="1"/>
      <p:bldP spid="9274" grpId="0" animBg="1"/>
      <p:bldP spid="9275" grpId="0" autoUpdateAnimBg="0"/>
      <p:bldP spid="927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15240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Quick Review!</a:t>
            </a:r>
            <a:endParaRPr lang="en-US" dirty="0"/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239000" cy="5313363"/>
          </a:xfrm>
        </p:spPr>
        <p:txBody>
          <a:bodyPr/>
          <a:lstStyle/>
          <a:p>
            <a:r>
              <a:rPr lang="en-US" smtClean="0"/>
              <a:t>A relation is a set of _________________ __________________.</a:t>
            </a:r>
          </a:p>
          <a:p>
            <a:endParaRPr lang="en-US" smtClean="0"/>
          </a:p>
          <a:p>
            <a:r>
              <a:rPr lang="en-US" smtClean="0"/>
              <a:t>How do you know when a relation is a function?</a:t>
            </a:r>
          </a:p>
          <a:p>
            <a:endParaRPr lang="en-US" smtClean="0"/>
          </a:p>
          <a:p>
            <a:r>
              <a:rPr lang="en-US" smtClean="0"/>
              <a:t>What is the first thing you should check for when deciding if a relation is a function?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228600"/>
            <a:ext cx="7239000" cy="1143000"/>
          </a:xfrm>
        </p:spPr>
        <p:txBody>
          <a:bodyPr/>
          <a:lstStyle/>
          <a:p>
            <a:r>
              <a:rPr lang="en-US" dirty="0" smtClean="0"/>
              <a:t>Function rule</a:t>
            </a:r>
            <a:endParaRPr lang="en-US" dirty="0"/>
          </a:p>
        </p:txBody>
      </p:sp>
      <p:pic>
        <p:nvPicPr>
          <p:cNvPr id="4" name="Picture 1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209800"/>
            <a:ext cx="990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2133600" y="1828800"/>
            <a:ext cx="6324600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Which equation shows </a:t>
            </a:r>
            <a:r>
              <a:rPr lang="en-US" b="1" dirty="0">
                <a:latin typeface="Calibri" pitchFamily="34" charset="0"/>
              </a:rPr>
              <a:t>how to determine the value of </a:t>
            </a:r>
            <a:r>
              <a:rPr lang="en-US" b="1" i="1" dirty="0">
                <a:latin typeface="Calibri" pitchFamily="34" charset="0"/>
              </a:rPr>
              <a:t>y</a:t>
            </a:r>
            <a:r>
              <a:rPr lang="en-US" b="1" dirty="0">
                <a:latin typeface="Calibri" pitchFamily="34" charset="0"/>
              </a:rPr>
              <a:t> when  given the value of </a:t>
            </a:r>
            <a:r>
              <a:rPr lang="en-US" b="1" i="1" dirty="0">
                <a:latin typeface="Calibri" pitchFamily="34" charset="0"/>
              </a:rPr>
              <a:t>x</a:t>
            </a:r>
            <a:r>
              <a:rPr lang="en-US" b="1" dirty="0">
                <a:latin typeface="Calibri" pitchFamily="34" charset="0"/>
              </a:rPr>
              <a:t>?</a:t>
            </a:r>
            <a:r>
              <a:rPr lang="en-US" dirty="0">
                <a:latin typeface="Calibri" pitchFamily="34" charset="0"/>
              </a:rPr>
              <a:t> </a:t>
            </a:r>
            <a:br>
              <a:rPr lang="en-US" dirty="0">
                <a:latin typeface="Calibri" pitchFamily="34" charset="0"/>
              </a:rPr>
            </a:br>
            <a:r>
              <a:rPr lang="en-US" dirty="0">
                <a:latin typeface="Calibri" pitchFamily="34" charset="0"/>
              </a:rPr>
              <a:t/>
            </a:r>
            <a:br>
              <a:rPr lang="en-US" dirty="0">
                <a:latin typeface="Calibri" pitchFamily="34" charset="0"/>
              </a:rPr>
            </a:br>
            <a:r>
              <a:rPr lang="en-US" dirty="0">
                <a:latin typeface="Calibri" pitchFamily="34" charset="0"/>
              </a:rPr>
              <a:t> A. </a:t>
            </a:r>
            <a:r>
              <a:rPr lang="en-US" i="1" dirty="0">
                <a:latin typeface="Calibri" pitchFamily="34" charset="0"/>
              </a:rPr>
              <a:t>y</a:t>
            </a:r>
            <a:r>
              <a:rPr lang="en-US" dirty="0">
                <a:latin typeface="Calibri" pitchFamily="34" charset="0"/>
              </a:rPr>
              <a:t> = -3</a:t>
            </a:r>
            <a:r>
              <a:rPr lang="en-US" i="1" dirty="0">
                <a:latin typeface="Calibri" pitchFamily="34" charset="0"/>
              </a:rPr>
              <a:t>x</a:t>
            </a:r>
            <a:r>
              <a:rPr lang="en-US" dirty="0">
                <a:latin typeface="Calibri" pitchFamily="34" charset="0"/>
              </a:rPr>
              <a:t> </a:t>
            </a:r>
          </a:p>
          <a:p>
            <a:r>
              <a:rPr lang="en-US" dirty="0">
                <a:latin typeface="Calibri" pitchFamily="34" charset="0"/>
              </a:rPr>
              <a:t/>
            </a:r>
            <a:br>
              <a:rPr lang="en-US" dirty="0">
                <a:latin typeface="Calibri" pitchFamily="34" charset="0"/>
              </a:rPr>
            </a:br>
            <a:r>
              <a:rPr lang="en-US" dirty="0">
                <a:latin typeface="Calibri" pitchFamily="34" charset="0"/>
              </a:rPr>
              <a:t>B. </a:t>
            </a:r>
            <a:r>
              <a:rPr lang="en-US" i="1" dirty="0">
                <a:latin typeface="Calibri" pitchFamily="34" charset="0"/>
              </a:rPr>
              <a:t>y</a:t>
            </a:r>
            <a:r>
              <a:rPr lang="en-US" dirty="0">
                <a:latin typeface="Calibri" pitchFamily="34" charset="0"/>
              </a:rPr>
              <a:t> = -3</a:t>
            </a:r>
            <a:r>
              <a:rPr lang="en-US" i="1" dirty="0">
                <a:latin typeface="Calibri" pitchFamily="34" charset="0"/>
              </a:rPr>
              <a:t>x</a:t>
            </a:r>
            <a:r>
              <a:rPr lang="en-US" dirty="0">
                <a:latin typeface="Calibri" pitchFamily="34" charset="0"/>
              </a:rPr>
              <a:t> + 1 </a:t>
            </a:r>
          </a:p>
          <a:p>
            <a:r>
              <a:rPr lang="en-US" dirty="0">
                <a:latin typeface="Calibri" pitchFamily="34" charset="0"/>
              </a:rPr>
              <a:t/>
            </a:r>
            <a:br>
              <a:rPr lang="en-US" dirty="0">
                <a:latin typeface="Calibri" pitchFamily="34" charset="0"/>
              </a:rPr>
            </a:br>
            <a:r>
              <a:rPr lang="en-US" dirty="0">
                <a:latin typeface="Calibri" pitchFamily="34" charset="0"/>
              </a:rPr>
              <a:t>C. </a:t>
            </a:r>
            <a:r>
              <a:rPr lang="en-US" i="1" dirty="0">
                <a:latin typeface="Calibri" pitchFamily="34" charset="0"/>
              </a:rPr>
              <a:t>y</a:t>
            </a:r>
            <a:r>
              <a:rPr lang="en-US" dirty="0">
                <a:latin typeface="Calibri" pitchFamily="34" charset="0"/>
              </a:rPr>
              <a:t> = 3</a:t>
            </a:r>
            <a:r>
              <a:rPr lang="en-US" i="1" dirty="0">
                <a:latin typeface="Calibri" pitchFamily="34" charset="0"/>
              </a:rPr>
              <a:t>x</a:t>
            </a:r>
            <a:r>
              <a:rPr lang="en-US" dirty="0">
                <a:latin typeface="Calibri" pitchFamily="34" charset="0"/>
              </a:rPr>
              <a:t> – 1 </a:t>
            </a:r>
          </a:p>
          <a:p>
            <a:r>
              <a:rPr lang="en-US" dirty="0">
                <a:latin typeface="Calibri" pitchFamily="34" charset="0"/>
              </a:rPr>
              <a:t/>
            </a:r>
            <a:br>
              <a:rPr lang="en-US" dirty="0">
                <a:latin typeface="Calibri" pitchFamily="34" charset="0"/>
              </a:rPr>
            </a:br>
            <a:r>
              <a:rPr lang="en-US" dirty="0">
                <a:latin typeface="Calibri" pitchFamily="34" charset="0"/>
              </a:rPr>
              <a:t>D. </a:t>
            </a:r>
            <a:r>
              <a:rPr lang="en-US" i="1" dirty="0">
                <a:latin typeface="Calibri" pitchFamily="34" charset="0"/>
              </a:rPr>
              <a:t>y</a:t>
            </a:r>
            <a:r>
              <a:rPr lang="en-US" dirty="0">
                <a:latin typeface="Calibri" pitchFamily="34" charset="0"/>
              </a:rPr>
              <a:t> = 4</a:t>
            </a:r>
            <a:r>
              <a:rPr lang="en-US" i="1" dirty="0">
                <a:latin typeface="Calibri" pitchFamily="34" charset="0"/>
              </a:rPr>
              <a:t>x</a:t>
            </a:r>
            <a:r>
              <a:rPr lang="en-US" dirty="0">
                <a:latin typeface="Calibri" pitchFamily="34" charset="0"/>
              </a:rPr>
              <a:t> </a:t>
            </a:r>
            <a:br>
              <a:rPr lang="en-US" dirty="0">
                <a:latin typeface="Calibri" pitchFamily="34" charset="0"/>
              </a:rPr>
            </a:br>
            <a:r>
              <a:rPr lang="en-US" dirty="0">
                <a:latin typeface="Calibri" pitchFamily="34" charset="0"/>
              </a:rPr>
              <a:t/>
            </a:r>
            <a:br>
              <a:rPr lang="en-US" dirty="0">
                <a:latin typeface="Calibri" pitchFamily="34" charset="0"/>
              </a:rPr>
            </a:br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780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0" y="-152400"/>
            <a:ext cx="7239000" cy="11430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cap="none" dirty="0" smtClean="0"/>
              <a:t>Writing Function Rules</a:t>
            </a:r>
          </a:p>
        </p:txBody>
      </p:sp>
      <p:sp>
        <p:nvSpPr>
          <p:cNvPr id="46083" name="Rectangle 3"/>
          <p:cNvSpPr>
            <a:spLocks noGrp="1"/>
          </p:cNvSpPr>
          <p:nvPr>
            <p:ph type="body" sz="half" idx="4294967295"/>
          </p:nvPr>
        </p:nvSpPr>
        <p:spPr>
          <a:xfrm>
            <a:off x="457200" y="1600200"/>
            <a:ext cx="6934200" cy="4873625"/>
          </a:xfrm>
        </p:spPr>
        <p:txBody>
          <a:bodyPr/>
          <a:lstStyle/>
          <a:p>
            <a:pPr>
              <a:buNone/>
            </a:pPr>
            <a:r>
              <a:rPr lang="en-US" sz="2000" b="1" dirty="0" smtClean="0">
                <a:solidFill>
                  <a:schemeClr val="accent1"/>
                </a:solidFill>
              </a:rPr>
              <a:t>Ex. 1) </a:t>
            </a:r>
          </a:p>
        </p:txBody>
      </p:sp>
      <p:graphicFrame>
        <p:nvGraphicFramePr>
          <p:cNvPr id="46132" name="Group 52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xmlns="" val="1056092209"/>
              </p:ext>
            </p:extLst>
          </p:nvPr>
        </p:nvGraphicFramePr>
        <p:xfrm>
          <a:off x="2971800" y="2514600"/>
          <a:ext cx="3657600" cy="3929063"/>
        </p:xfrm>
        <a:graphic>
          <a:graphicData uri="http://schemas.openxmlformats.org/drawingml/2006/table">
            <a:tbl>
              <a:tblPr/>
              <a:tblGrid>
                <a:gridCol w="1828800"/>
                <a:gridCol w="1828800"/>
              </a:tblGrid>
              <a:tr h="787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Schoolbook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Schoolbook" pitchFamily="18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88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</a:tr>
              <a:tr h="784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</a:tr>
              <a:tr h="784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</a:tr>
              <a:tr h="784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45583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-14070" y="4517"/>
            <a:ext cx="7239000" cy="11430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cap="none" dirty="0" smtClean="0"/>
              <a:t>Writing Function Rules</a:t>
            </a:r>
          </a:p>
        </p:txBody>
      </p:sp>
      <p:sp>
        <p:nvSpPr>
          <p:cNvPr id="46083" name="Rectangle 3"/>
          <p:cNvSpPr>
            <a:spLocks noGrp="1"/>
          </p:cNvSpPr>
          <p:nvPr>
            <p:ph type="body" sz="half" idx="4294967295"/>
          </p:nvPr>
        </p:nvSpPr>
        <p:spPr>
          <a:xfrm>
            <a:off x="457200" y="1600200"/>
            <a:ext cx="6934200" cy="4873625"/>
          </a:xfrm>
        </p:spPr>
        <p:txBody>
          <a:bodyPr/>
          <a:lstStyle/>
          <a:p>
            <a:pPr>
              <a:buNone/>
            </a:pPr>
            <a:r>
              <a:rPr lang="en-US" sz="2000" b="1" dirty="0" smtClean="0">
                <a:solidFill>
                  <a:schemeClr val="accent1"/>
                </a:solidFill>
              </a:rPr>
              <a:t>Ex. 2) </a:t>
            </a:r>
          </a:p>
        </p:txBody>
      </p:sp>
      <p:graphicFrame>
        <p:nvGraphicFramePr>
          <p:cNvPr id="46132" name="Group 52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xmlns="" val="3997331437"/>
              </p:ext>
            </p:extLst>
          </p:nvPr>
        </p:nvGraphicFramePr>
        <p:xfrm>
          <a:off x="2971800" y="2514600"/>
          <a:ext cx="3657600" cy="3929063"/>
        </p:xfrm>
        <a:graphic>
          <a:graphicData uri="http://schemas.openxmlformats.org/drawingml/2006/table">
            <a:tbl>
              <a:tblPr/>
              <a:tblGrid>
                <a:gridCol w="1828800"/>
                <a:gridCol w="1828800"/>
              </a:tblGrid>
              <a:tr h="787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Schoolbook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Schoolbook" pitchFamily="18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88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</a:tr>
              <a:tr h="784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</a:rPr>
                        <a:t>130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</a:tr>
              <a:tr h="784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</a:rPr>
                        <a:t>170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</a:tr>
              <a:tr h="784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</a:rPr>
                        <a:t>210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85768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696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Writing the function rule &amp; Creating an input/output 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artist charges his clients a $5 fee plus $10 for every person in a picture.  Write a rule for the artist’s fee.  Write ordered pairs for the artist’s fee when there are 1, 2, 3, and 4 people in the picture.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72851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8400" y="533400"/>
            <a:ext cx="6477000" cy="2868168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 smtClean="0"/>
              <a:t>Functions</a:t>
            </a:r>
            <a:endParaRPr lang="en-US" sz="4000" dirty="0"/>
          </a:p>
        </p:txBody>
      </p:sp>
      <p:sp>
        <p:nvSpPr>
          <p:cNvPr id="28674" name="Subtitle 2"/>
          <p:cNvSpPr>
            <a:spLocks noGrp="1"/>
          </p:cNvSpPr>
          <p:nvPr>
            <p:ph type="subTitle" idx="1"/>
          </p:nvPr>
        </p:nvSpPr>
        <p:spPr>
          <a:xfrm>
            <a:off x="2743200" y="3505200"/>
            <a:ext cx="6400800" cy="1101725"/>
          </a:xfrm>
        </p:spPr>
        <p:txBody>
          <a:bodyPr/>
          <a:lstStyle/>
          <a:p>
            <a:pPr algn="ctr"/>
            <a:r>
              <a:rPr lang="en-US" u="sng" dirty="0" smtClean="0"/>
              <a:t>Objective</a:t>
            </a:r>
            <a:r>
              <a:rPr lang="en-US" dirty="0" smtClean="0"/>
              <a:t> : I can and I will define and </a:t>
            </a:r>
            <a:r>
              <a:rPr lang="en-US" dirty="0" smtClean="0"/>
              <a:t>identify </a:t>
            </a:r>
            <a:r>
              <a:rPr lang="en-US" dirty="0" smtClean="0"/>
              <a:t>functions.</a:t>
            </a:r>
            <a:endParaRPr lang="en-US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152400"/>
            <a:ext cx="7239000" cy="1143000"/>
          </a:xfrm>
        </p:spPr>
        <p:txBody>
          <a:bodyPr/>
          <a:lstStyle/>
          <a:p>
            <a:r>
              <a:rPr lang="en-US" dirty="0" smtClean="0"/>
              <a:t>Graphing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7239000" cy="4846638"/>
          </a:xfrm>
        </p:spPr>
        <p:txBody>
          <a:bodyPr/>
          <a:lstStyle/>
          <a:p>
            <a:r>
              <a:rPr lang="en-US" dirty="0"/>
              <a:t>y</a:t>
            </a:r>
            <a:r>
              <a:rPr lang="en-US" dirty="0" smtClean="0"/>
              <a:t> = 4x - 3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86200" y="1371600"/>
            <a:ext cx="4165600" cy="425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32038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30480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What is a relation?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7239000" cy="4846638"/>
          </a:xfrm>
        </p:spPr>
        <p:txBody>
          <a:bodyPr/>
          <a:lstStyle/>
          <a:p>
            <a:r>
              <a:rPr lang="en-US" u="sng" dirty="0" smtClean="0"/>
              <a:t>Relation</a:t>
            </a:r>
            <a:r>
              <a:rPr lang="en-US" dirty="0" smtClean="0"/>
              <a:t>: A set of ordered pairs.  </a:t>
            </a:r>
          </a:p>
          <a:p>
            <a:endParaRPr lang="en-US" u="sng" dirty="0" smtClean="0"/>
          </a:p>
          <a:p>
            <a:r>
              <a:rPr lang="en-US" dirty="0" smtClean="0"/>
              <a:t>You can see relations displayed lots of different ways like: </a:t>
            </a:r>
          </a:p>
          <a:p>
            <a:pPr>
              <a:buFont typeface="Wingdings 2" pitchFamily="18" charset="2"/>
              <a:buNone/>
            </a:pPr>
            <a:endParaRPr lang="en-US" dirty="0" smtClean="0"/>
          </a:p>
          <a:p>
            <a:pPr>
              <a:buFont typeface="Wingdings 2" pitchFamily="18" charset="2"/>
              <a:buNone/>
            </a:pPr>
            <a:r>
              <a:rPr lang="en-US" dirty="0" smtClean="0"/>
              <a:t>   (x, y)</a:t>
            </a:r>
          </a:p>
          <a:p>
            <a:pPr>
              <a:buFont typeface="Wingdings 2" pitchFamily="18" charset="2"/>
              <a:buNone/>
            </a:pPr>
            <a:endParaRPr lang="en-US" dirty="0"/>
          </a:p>
          <a:p>
            <a:pPr>
              <a:buFont typeface="Wingdings 2" pitchFamily="18" charset="2"/>
              <a:buNone/>
            </a:pPr>
            <a:endParaRPr lang="en-US" dirty="0" smtClean="0"/>
          </a:p>
          <a:p>
            <a:pPr>
              <a:buFont typeface="Wingdings 2" pitchFamily="18" charset="2"/>
              <a:buNone/>
            </a:pPr>
            <a:endParaRPr lang="en-US" dirty="0" smtClean="0"/>
          </a:p>
          <a:p>
            <a:r>
              <a:rPr lang="en-US" u="sng" dirty="0" smtClean="0"/>
              <a:t>Domain</a:t>
            </a:r>
            <a:r>
              <a:rPr lang="en-US" dirty="0" smtClean="0"/>
              <a:t>: the x’s </a:t>
            </a:r>
          </a:p>
          <a:p>
            <a:endParaRPr lang="en-US" dirty="0"/>
          </a:p>
          <a:p>
            <a:r>
              <a:rPr lang="en-US" u="sng" dirty="0" smtClean="0"/>
              <a:t>Range</a:t>
            </a:r>
            <a:r>
              <a:rPr lang="en-US" dirty="0" smtClean="0"/>
              <a:t>: the y’s </a:t>
            </a:r>
          </a:p>
          <a:p>
            <a:pPr>
              <a:buFont typeface="Wingdings 2" pitchFamily="18" charset="2"/>
              <a:buNone/>
            </a:pPr>
            <a:r>
              <a:rPr lang="en-US" dirty="0" smtClean="0"/>
              <a:t>   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61321259"/>
              </p:ext>
            </p:extLst>
          </p:nvPr>
        </p:nvGraphicFramePr>
        <p:xfrm>
          <a:off x="2209800" y="32766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4343400" y="3124200"/>
            <a:ext cx="609600" cy="175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257800" y="3124200"/>
            <a:ext cx="609600" cy="175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715" name="TextBox 6"/>
          <p:cNvSpPr txBox="1">
            <a:spLocks noChangeArrowheads="1"/>
          </p:cNvSpPr>
          <p:nvPr/>
        </p:nvSpPr>
        <p:spPr bwMode="auto">
          <a:xfrm>
            <a:off x="4495800" y="3200400"/>
            <a:ext cx="7620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Trebuchet MS" pitchFamily="34" charset="0"/>
              </a:rPr>
              <a:t>-1</a:t>
            </a:r>
          </a:p>
          <a:p>
            <a:endParaRPr lang="en-US">
              <a:solidFill>
                <a:schemeClr val="bg1"/>
              </a:solidFill>
              <a:latin typeface="Trebuchet MS" pitchFamily="34" charset="0"/>
            </a:endParaRPr>
          </a:p>
          <a:p>
            <a:r>
              <a:rPr lang="en-US">
                <a:solidFill>
                  <a:schemeClr val="bg1"/>
                </a:solidFill>
                <a:latin typeface="Trebuchet MS" pitchFamily="34" charset="0"/>
              </a:rPr>
              <a:t>0</a:t>
            </a:r>
          </a:p>
          <a:p>
            <a:endParaRPr lang="en-US">
              <a:solidFill>
                <a:schemeClr val="bg1"/>
              </a:solidFill>
              <a:latin typeface="Trebuchet MS" pitchFamily="34" charset="0"/>
            </a:endParaRPr>
          </a:p>
          <a:p>
            <a:r>
              <a:rPr lang="en-US">
                <a:solidFill>
                  <a:schemeClr val="bg1"/>
                </a:solidFill>
                <a:latin typeface="Trebuchet MS" pitchFamily="34" charset="0"/>
              </a:rPr>
              <a:t>1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410200" y="3429000"/>
            <a:ext cx="7620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rebuchet MS" pitchFamily="34" charset="0"/>
              </a:rPr>
              <a:t>1</a:t>
            </a:r>
          </a:p>
          <a:p>
            <a:endParaRPr lang="en-US" dirty="0">
              <a:solidFill>
                <a:schemeClr val="bg1"/>
              </a:solidFill>
              <a:latin typeface="Trebuchet MS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Trebuchet MS" pitchFamily="34" charset="0"/>
              </a:rPr>
              <a:t>3</a:t>
            </a:r>
          </a:p>
          <a:p>
            <a:endParaRPr lang="en-US" dirty="0">
              <a:solidFill>
                <a:schemeClr val="bg1"/>
              </a:solidFill>
              <a:latin typeface="Trebuchet MS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Trebuchet MS" pitchFamily="34" charset="0"/>
              </a:rPr>
              <a:t>5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876800" y="3352800"/>
            <a:ext cx="4572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876800" y="4495800"/>
            <a:ext cx="381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953000" y="3962400"/>
            <a:ext cx="3048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-5 To 5 Coordinate Grid With Axes And Odd Increments Labeled And Grid Lines Show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3048000"/>
            <a:ext cx="25908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Oval 15"/>
          <p:cNvSpPr/>
          <p:nvPr/>
        </p:nvSpPr>
        <p:spPr>
          <a:xfrm>
            <a:off x="7010400" y="3886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8001000" y="4114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239000" y="4876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8610600" y="4648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20" name="Picture 19" descr="tmpA2E.tmp"/>
          <p:cNvPicPr>
            <a:picLocks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/>
      <p:bldP spid="8" grpId="1"/>
      <p:bldP spid="16" grpId="0" animBg="1"/>
      <p:bldP spid="17" grpId="0" animBg="1"/>
      <p:bldP spid="18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When is a relation a function?</a:t>
            </a:r>
            <a:endParaRPr lang="en-US" dirty="0"/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239000" cy="5237163"/>
          </a:xfrm>
        </p:spPr>
        <p:txBody>
          <a:bodyPr/>
          <a:lstStyle/>
          <a:p>
            <a:r>
              <a:rPr lang="en-US" dirty="0" smtClean="0"/>
              <a:t>It’s a </a:t>
            </a:r>
            <a:r>
              <a:rPr lang="en-US" i="1" u="sng" dirty="0" smtClean="0"/>
              <a:t>function when the first number (input or x) only has one second number (output or y).</a:t>
            </a:r>
          </a:p>
          <a:p>
            <a:pPr>
              <a:buFont typeface="Wingdings 2" pitchFamily="18" charset="2"/>
              <a:buNone/>
            </a:pPr>
            <a:endParaRPr lang="en-US" dirty="0" smtClean="0"/>
          </a:p>
          <a:p>
            <a:r>
              <a:rPr lang="en-US" dirty="0" smtClean="0"/>
              <a:t>Let’s look…is this relation a function?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38862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Y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Strategies to solve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1828800"/>
          <a:ext cx="6096000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1524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Y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1766" name="TextBox 4"/>
          <p:cNvSpPr txBox="1">
            <a:spLocks noChangeArrowheads="1"/>
          </p:cNvSpPr>
          <p:nvPr/>
        </p:nvSpPr>
        <p:spPr bwMode="auto">
          <a:xfrm>
            <a:off x="914400" y="3276600"/>
            <a:ext cx="7089775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Tx/>
              <a:buAutoNum type="arabicParenR"/>
            </a:pPr>
            <a:r>
              <a:rPr lang="en-US">
                <a:latin typeface="Trebuchet MS" pitchFamily="34" charset="0"/>
              </a:rPr>
              <a:t>Look at the x values (we call this </a:t>
            </a:r>
            <a:r>
              <a:rPr lang="en-US" i="1">
                <a:latin typeface="Trebuchet MS" pitchFamily="34" charset="0"/>
              </a:rPr>
              <a:t>domain).</a:t>
            </a:r>
          </a:p>
          <a:p>
            <a:pPr marL="342900" indent="-342900"/>
            <a:r>
              <a:rPr lang="en-US" i="1">
                <a:latin typeface="Trebuchet MS" pitchFamily="34" charset="0"/>
              </a:rPr>
              <a:t>         </a:t>
            </a:r>
            <a:endParaRPr lang="en-US">
              <a:latin typeface="Trebuchet MS" pitchFamily="34" charset="0"/>
            </a:endParaRPr>
          </a:p>
          <a:p>
            <a:pPr marL="342900" indent="-342900"/>
            <a:r>
              <a:rPr lang="en-US">
                <a:latin typeface="Trebuchet MS" pitchFamily="34" charset="0"/>
              </a:rPr>
              <a:t>           If no two x values are alike, than the relation is a function.</a:t>
            </a:r>
          </a:p>
          <a:p>
            <a:pPr marL="342900" indent="-342900"/>
            <a:endParaRPr lang="en-US">
              <a:latin typeface="Trebuchet MS" pitchFamily="34" charset="0"/>
            </a:endParaRPr>
          </a:p>
          <a:p>
            <a:pPr marL="342900" indent="-342900"/>
            <a:endParaRPr lang="en-US">
              <a:latin typeface="Trebuchet MS" pitchFamily="34" charset="0"/>
            </a:endParaRPr>
          </a:p>
          <a:p>
            <a:pPr marL="342900" indent="-342900">
              <a:buFontTx/>
              <a:buAutoNum type="arabicParenR" startAt="2"/>
            </a:pPr>
            <a:r>
              <a:rPr lang="en-US">
                <a:latin typeface="Trebuchet MS" pitchFamily="34" charset="0"/>
              </a:rPr>
              <a:t>If there would have been the same domains, as long as the y </a:t>
            </a:r>
          </a:p>
          <a:p>
            <a:pPr marL="342900" indent="-342900"/>
            <a:r>
              <a:rPr lang="en-US">
                <a:latin typeface="Trebuchet MS" pitchFamily="34" charset="0"/>
              </a:rPr>
              <a:t>     values (range) were the same it still would be a function.  </a:t>
            </a:r>
          </a:p>
          <a:p>
            <a:pPr marL="342900" indent="-342900"/>
            <a:r>
              <a:rPr lang="en-US">
                <a:latin typeface="Trebuchet MS" pitchFamily="34" charset="0"/>
              </a:rPr>
              <a:t>     If they weren’t, it would not be a function. </a:t>
            </a:r>
          </a:p>
          <a:p>
            <a:pPr marL="342900" indent="-342900"/>
            <a:endParaRPr lang="en-US">
              <a:latin typeface="Trebuchet MS" pitchFamily="34" charset="0"/>
            </a:endParaRPr>
          </a:p>
          <a:p>
            <a:pPr marL="342900" indent="-342900"/>
            <a:r>
              <a:rPr lang="en-US" sz="2800" b="1">
                <a:solidFill>
                  <a:schemeClr val="tx2"/>
                </a:solidFill>
                <a:latin typeface="Trebuchet MS" pitchFamily="34" charset="0"/>
              </a:rPr>
              <a:t>Basically, every x can only have one y.    </a:t>
            </a:r>
          </a:p>
        </p:txBody>
      </p:sp>
      <p:pic>
        <p:nvPicPr>
          <p:cNvPr id="5" name="Picture 4" descr="tmpA2E.tmp"/>
          <p:cNvPicPr>
            <a:picLocks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Is this a function?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990600" y="1752600"/>
            <a:ext cx="2133600" cy="419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800600" y="1752600"/>
            <a:ext cx="2133600" cy="419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772" name="TextBox 5"/>
          <p:cNvSpPr txBox="1">
            <a:spLocks noChangeArrowheads="1"/>
          </p:cNvSpPr>
          <p:nvPr/>
        </p:nvSpPr>
        <p:spPr bwMode="auto">
          <a:xfrm>
            <a:off x="1828800" y="2514600"/>
            <a:ext cx="3810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chemeClr val="bg1"/>
                </a:solidFill>
                <a:latin typeface="Trebuchet MS" pitchFamily="34" charset="0"/>
              </a:rPr>
              <a:t>1</a:t>
            </a:r>
          </a:p>
          <a:p>
            <a:endParaRPr lang="en-US" sz="3600">
              <a:solidFill>
                <a:schemeClr val="bg1"/>
              </a:solidFill>
              <a:latin typeface="Trebuchet MS" pitchFamily="34" charset="0"/>
            </a:endParaRPr>
          </a:p>
          <a:p>
            <a:r>
              <a:rPr lang="en-US" sz="3600">
                <a:solidFill>
                  <a:schemeClr val="bg1"/>
                </a:solidFill>
                <a:latin typeface="Trebuchet MS" pitchFamily="34" charset="0"/>
              </a:rPr>
              <a:t>2</a:t>
            </a:r>
          </a:p>
          <a:p>
            <a:endParaRPr lang="en-US" sz="3600">
              <a:solidFill>
                <a:schemeClr val="bg1"/>
              </a:solidFill>
              <a:latin typeface="Trebuchet MS" pitchFamily="34" charset="0"/>
            </a:endParaRPr>
          </a:p>
          <a:p>
            <a:r>
              <a:rPr lang="en-US" sz="3600">
                <a:solidFill>
                  <a:schemeClr val="bg1"/>
                </a:solidFill>
                <a:latin typeface="Trebuchet MS" pitchFamily="34" charset="0"/>
              </a:rPr>
              <a:t>3</a:t>
            </a:r>
          </a:p>
        </p:txBody>
      </p:sp>
      <p:sp>
        <p:nvSpPr>
          <p:cNvPr id="32773" name="TextBox 6"/>
          <p:cNvSpPr txBox="1">
            <a:spLocks noChangeArrowheads="1"/>
          </p:cNvSpPr>
          <p:nvPr/>
        </p:nvSpPr>
        <p:spPr bwMode="auto">
          <a:xfrm>
            <a:off x="5715000" y="2438400"/>
            <a:ext cx="3810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chemeClr val="bg1"/>
                </a:solidFill>
                <a:latin typeface="Trebuchet MS" pitchFamily="34" charset="0"/>
              </a:rPr>
              <a:t>5</a:t>
            </a:r>
          </a:p>
          <a:p>
            <a:endParaRPr lang="en-US" sz="3600">
              <a:solidFill>
                <a:schemeClr val="bg1"/>
              </a:solidFill>
              <a:latin typeface="Trebuchet MS" pitchFamily="34" charset="0"/>
            </a:endParaRPr>
          </a:p>
          <a:p>
            <a:r>
              <a:rPr lang="en-US" sz="3600">
                <a:solidFill>
                  <a:schemeClr val="bg1"/>
                </a:solidFill>
                <a:latin typeface="Trebuchet MS" pitchFamily="34" charset="0"/>
              </a:rPr>
              <a:t>6</a:t>
            </a:r>
          </a:p>
          <a:p>
            <a:endParaRPr lang="en-US" sz="3600">
              <a:solidFill>
                <a:schemeClr val="bg1"/>
              </a:solidFill>
              <a:latin typeface="Trebuchet MS" pitchFamily="34" charset="0"/>
            </a:endParaRPr>
          </a:p>
          <a:p>
            <a:r>
              <a:rPr lang="en-US" sz="3600">
                <a:solidFill>
                  <a:schemeClr val="bg1"/>
                </a:solidFill>
                <a:latin typeface="Trebuchet MS" pitchFamily="34" charset="0"/>
              </a:rPr>
              <a:t>7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362200" y="2819400"/>
            <a:ext cx="3048000" cy="1588"/>
          </a:xfrm>
          <a:prstGeom prst="straightConnector1">
            <a:avLst/>
          </a:prstGeom>
          <a:ln w="44450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438400" y="3886200"/>
            <a:ext cx="3048000" cy="1588"/>
          </a:xfrm>
          <a:prstGeom prst="straightConnector1">
            <a:avLst/>
          </a:prstGeom>
          <a:ln w="44450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2590800" y="2971800"/>
            <a:ext cx="2895600" cy="1066800"/>
          </a:xfrm>
          <a:prstGeom prst="straightConnector1">
            <a:avLst/>
          </a:prstGeom>
          <a:ln w="44450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438400" y="5029200"/>
            <a:ext cx="3048000" cy="1588"/>
          </a:xfrm>
          <a:prstGeom prst="straightConnector1">
            <a:avLst/>
          </a:prstGeom>
          <a:ln w="44450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tmpA2E.tmp"/>
          <p:cNvPicPr>
            <a:picLocks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Is this a function?</a:t>
            </a:r>
            <a:endParaRPr lang="en-US" dirty="0"/>
          </a:p>
        </p:txBody>
      </p:sp>
      <p:pic>
        <p:nvPicPr>
          <p:cNvPr id="33794" name="Picture 2" descr="-5 To 5 Coordinate Grid With Axes And Odd Increments Labeled And Grid Lines Show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00200"/>
            <a:ext cx="4419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1066800" y="3200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286000" y="2057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048000" y="3581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191000" y="2438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191000" y="3886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Last one…is this a function?</a:t>
            </a:r>
            <a:endParaRPr lang="en-US" dirty="0"/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{(-3, 5), (-2, -2), (1, -2), (3, 5), (-4, -1)}</a:t>
            </a:r>
          </a:p>
        </p:txBody>
      </p:sp>
      <p:pic>
        <p:nvPicPr>
          <p:cNvPr id="4" name="Picture 3" descr="tmpA2E.tmp"/>
          <p:cNvPicPr>
            <a:picLocks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2575"/>
            <a:ext cx="6254750" cy="13620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842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4750" cy="742950"/>
          </a:xfrm>
        </p:spPr>
        <p:txBody>
          <a:bodyPr/>
          <a:lstStyle/>
          <a:p>
            <a:endParaRPr lang="en-US" smtClean="0"/>
          </a:p>
        </p:txBody>
      </p:sp>
      <p:pic>
        <p:nvPicPr>
          <p:cNvPr id="3584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tmpA2E.tmp"/>
          <p:cNvPicPr>
            <a:picLocks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567</TotalTime>
  <Words>557</Words>
  <Application>Microsoft Office PowerPoint</Application>
  <PresentationFormat>On-screen Show (4:3)</PresentationFormat>
  <Paragraphs>234</Paragraphs>
  <Slides>20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Opulent</vt:lpstr>
      <vt:lpstr>Starter challenge</vt:lpstr>
      <vt:lpstr>Functions</vt:lpstr>
      <vt:lpstr>What is a relation?</vt:lpstr>
      <vt:lpstr>When is a relation a function?</vt:lpstr>
      <vt:lpstr>Strategies to solve</vt:lpstr>
      <vt:lpstr>Is this a function?</vt:lpstr>
      <vt:lpstr>Is this a function?</vt:lpstr>
      <vt:lpstr>Last one…is this a function?</vt:lpstr>
      <vt:lpstr>Slide 9</vt:lpstr>
      <vt:lpstr>Vertical line test</vt:lpstr>
      <vt:lpstr>Slide 11</vt:lpstr>
      <vt:lpstr>Slide 12</vt:lpstr>
      <vt:lpstr>Slide 13</vt:lpstr>
      <vt:lpstr>Slide 14</vt:lpstr>
      <vt:lpstr>Quick Review!</vt:lpstr>
      <vt:lpstr>Function rule</vt:lpstr>
      <vt:lpstr>Writing Function Rules</vt:lpstr>
      <vt:lpstr>Writing Function Rules</vt:lpstr>
      <vt:lpstr>Writing the function rule &amp; Creating an input/output chart</vt:lpstr>
      <vt:lpstr>Graphing a function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Relations &amp; Functions</dc:title>
  <dc:creator>Melody Branch</dc:creator>
  <cp:lastModifiedBy>RPatterson</cp:lastModifiedBy>
  <cp:revision>17</cp:revision>
  <dcterms:created xsi:type="dcterms:W3CDTF">2011-01-22T22:21:01Z</dcterms:created>
  <dcterms:modified xsi:type="dcterms:W3CDTF">2013-10-25T19:58:28Z</dcterms:modified>
</cp:coreProperties>
</file>