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notesSlides/notesSlide3.xml" ContentType="application/vnd.openxmlformats-officedocument.presentationml.notesSlide+xml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notesSlides/notesSlide4.xml" ContentType="application/vnd.openxmlformats-officedocument.presentationml.notesSlide+xml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ppt/embeddings/oleObject28.bin" ContentType="application/vnd.openxmlformats-officedocument.oleObject"/>
  <Override PartName="/ppt/embeddings/oleObject29.bin" ContentType="application/vnd.openxmlformats-officedocument.oleObject"/>
  <Override PartName="/ppt/embeddings/oleObject30.bin" ContentType="application/vnd.openxmlformats-officedocument.oleObject"/>
  <Override PartName="/ppt/embeddings/oleObject31.bin" ContentType="application/vnd.openxmlformats-officedocument.oleObject"/>
  <Override PartName="/ppt/embeddings/oleObject32.bin" ContentType="application/vnd.openxmlformats-officedocument.oleObject"/>
  <Override PartName="/ppt/embeddings/oleObject33.bin" ContentType="application/vnd.openxmlformats-officedocument.oleObject"/>
  <Override PartName="/ppt/embeddings/oleObject34.bin" ContentType="application/vnd.openxmlformats-officedocument.oleObject"/>
  <Override PartName="/ppt/embeddings/oleObject35.bin" ContentType="application/vnd.openxmlformats-officedocument.oleObject"/>
  <Override PartName="/ppt/notesSlides/notesSlide5.xml" ContentType="application/vnd.openxmlformats-officedocument.presentationml.notesSlide+xml"/>
  <Override PartName="/ppt/embeddings/oleObject36.bin" ContentType="application/vnd.openxmlformats-officedocument.oleObject"/>
  <Override PartName="/ppt/embeddings/oleObject37.bin" ContentType="application/vnd.openxmlformats-officedocument.oleObject"/>
  <Override PartName="/ppt/embeddings/oleObject38.bin" ContentType="application/vnd.openxmlformats-officedocument.oleObject"/>
  <Override PartName="/ppt/embeddings/oleObject39.bin" ContentType="application/vnd.openxmlformats-officedocument.oleObject"/>
  <Override PartName="/ppt/notesSlides/notesSlide6.xml" ContentType="application/vnd.openxmlformats-officedocument.presentationml.notesSlide+xml"/>
  <Override PartName="/ppt/embeddings/oleObject40.bin" ContentType="application/vnd.openxmlformats-officedocument.oleObject"/>
  <Override PartName="/ppt/embeddings/oleObject41.bin" ContentType="application/vnd.openxmlformats-officedocument.oleObject"/>
  <Override PartName="/ppt/embeddings/oleObject42.bin" ContentType="application/vnd.openxmlformats-officedocument.oleObject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embeddings/oleObject43.bin" ContentType="application/vnd.openxmlformats-officedocument.oleObject"/>
  <Override PartName="/ppt/embeddings/oleObject44.bin" ContentType="application/vnd.openxmlformats-officedocument.oleObject"/>
  <Override PartName="/ppt/embeddings/oleObject45.bin" ContentType="application/vnd.openxmlformats-officedocument.oleObject"/>
  <Override PartName="/ppt/embeddings/oleObject46.bin" ContentType="application/vnd.openxmlformats-officedocument.oleObject"/>
  <Override PartName="/ppt/embeddings/oleObject47.bin" ContentType="application/vnd.openxmlformats-officedocument.oleObject"/>
  <Override PartName="/ppt/notesSlides/notesSlide9.xml" ContentType="application/vnd.openxmlformats-officedocument.presentationml.notesSlide+xml"/>
  <Override PartName="/ppt/embeddings/oleObject48.bin" ContentType="application/vnd.openxmlformats-officedocument.oleObject"/>
  <Override PartName="/ppt/embeddings/oleObject49.bin" ContentType="application/vnd.openxmlformats-officedocument.oleObject"/>
  <Override PartName="/ppt/embeddings/oleObject50.bin" ContentType="application/vnd.openxmlformats-officedocument.oleObject"/>
  <Override PartName="/ppt/embeddings/oleObject51.bin" ContentType="application/vnd.openxmlformats-officedocument.oleObject"/>
  <Override PartName="/ppt/embeddings/oleObject52.bin" ContentType="application/vnd.openxmlformats-officedocument.oleObject"/>
  <Override PartName="/ppt/embeddings/oleObject53.bin" ContentType="application/vnd.openxmlformats-officedocument.oleObject"/>
  <Override PartName="/ppt/embeddings/oleObject54.bin" ContentType="application/vnd.openxmlformats-officedocument.oleObject"/>
  <Override PartName="/ppt/embeddings/oleObject55.bin" ContentType="application/vnd.openxmlformats-officedocument.oleObject"/>
  <Override PartName="/ppt/notesSlides/notesSlide10.xml" ContentType="application/vnd.openxmlformats-officedocument.presentationml.notesSlide+xml"/>
  <Override PartName="/ppt/embeddings/oleObject56.bin" ContentType="application/vnd.openxmlformats-officedocument.oleObject"/>
  <Override PartName="/ppt/embeddings/oleObject57.bin" ContentType="application/vnd.openxmlformats-officedocument.oleObject"/>
  <Override PartName="/ppt/embeddings/oleObject58.bin" ContentType="application/vnd.openxmlformats-officedocument.oleObject"/>
  <Override PartName="/ppt/embeddings/oleObject59.bin" ContentType="application/vnd.openxmlformats-officedocument.oleObject"/>
  <Override PartName="/ppt/embeddings/oleObject60.bin" ContentType="application/vnd.openxmlformats-officedocument.oleObject"/>
  <Override PartName="/ppt/embeddings/oleObject61.bin" ContentType="application/vnd.openxmlformats-officedocument.oleObject"/>
  <Override PartName="/ppt/embeddings/oleObject62.bin" ContentType="application/vnd.openxmlformats-officedocument.oleObject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embeddings/oleObject63.bin" ContentType="application/vnd.openxmlformats-officedocument.oleObject"/>
  <Override PartName="/ppt/embeddings/oleObject64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7"/>
  </p:notesMasterIdLst>
  <p:handoutMasterIdLst>
    <p:handoutMasterId r:id="rId18"/>
  </p:handoutMasterIdLst>
  <p:sldIdLst>
    <p:sldId id="272" r:id="rId3"/>
    <p:sldId id="264" r:id="rId4"/>
    <p:sldId id="257" r:id="rId5"/>
    <p:sldId id="258" r:id="rId6"/>
    <p:sldId id="259" r:id="rId7"/>
    <p:sldId id="260" r:id="rId8"/>
    <p:sldId id="261" r:id="rId9"/>
    <p:sldId id="273" r:id="rId10"/>
    <p:sldId id="266" r:id="rId11"/>
    <p:sldId id="262" r:id="rId12"/>
    <p:sldId id="263" r:id="rId13"/>
    <p:sldId id="271" r:id="rId14"/>
    <p:sldId id="265" r:id="rId15"/>
    <p:sldId id="268" r:id="rId16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FF00"/>
    <a:srgbClr val="0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595" autoAdjust="0"/>
  </p:normalViewPr>
  <p:slideViewPr>
    <p:cSldViewPr>
      <p:cViewPr varScale="1">
        <p:scale>
          <a:sx n="86" d="100"/>
          <a:sy n="86" d="100"/>
        </p:scale>
        <p:origin x="-172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4" Type="http://schemas.openxmlformats.org/officeDocument/2006/relationships/image" Target="../media/image5.wmf"/><Relationship Id="rId1" Type="http://schemas.openxmlformats.org/officeDocument/2006/relationships/image" Target="../media/image3.wmf"/><Relationship Id="rId2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8.wmf"/><Relationship Id="rId2" Type="http://schemas.openxmlformats.org/officeDocument/2006/relationships/image" Target="../media/image5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4" Type="http://schemas.openxmlformats.org/officeDocument/2006/relationships/image" Target="../media/image9.wmf"/><Relationship Id="rId5" Type="http://schemas.openxmlformats.org/officeDocument/2006/relationships/image" Target="../media/image10.wmf"/><Relationship Id="rId6" Type="http://schemas.openxmlformats.org/officeDocument/2006/relationships/image" Target="../media/image11.wmf"/><Relationship Id="rId7" Type="http://schemas.openxmlformats.org/officeDocument/2006/relationships/image" Target="../media/image12.wmf"/><Relationship Id="rId8" Type="http://schemas.openxmlformats.org/officeDocument/2006/relationships/image" Target="../media/image13.wmf"/><Relationship Id="rId1" Type="http://schemas.openxmlformats.org/officeDocument/2006/relationships/image" Target="../media/image6.wmf"/><Relationship Id="rId2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1" Type="http://schemas.openxmlformats.org/officeDocument/2006/relationships/image" Target="../media/image24.wmf"/><Relationship Id="rId12" Type="http://schemas.openxmlformats.org/officeDocument/2006/relationships/image" Target="../media/image25.wmf"/><Relationship Id="rId13" Type="http://schemas.openxmlformats.org/officeDocument/2006/relationships/image" Target="../media/image26.wmf"/><Relationship Id="rId14" Type="http://schemas.openxmlformats.org/officeDocument/2006/relationships/image" Target="../media/image27.wmf"/><Relationship Id="rId15" Type="http://schemas.openxmlformats.org/officeDocument/2006/relationships/image" Target="../media/image28.wmf"/><Relationship Id="rId16" Type="http://schemas.openxmlformats.org/officeDocument/2006/relationships/image" Target="../media/image29.wmf"/><Relationship Id="rId17" Type="http://schemas.openxmlformats.org/officeDocument/2006/relationships/image" Target="../media/image30.wmf"/><Relationship Id="rId18" Type="http://schemas.openxmlformats.org/officeDocument/2006/relationships/image" Target="../media/image31.wmf"/><Relationship Id="rId19" Type="http://schemas.openxmlformats.org/officeDocument/2006/relationships/image" Target="../media/image32.wmf"/><Relationship Id="rId1" Type="http://schemas.openxmlformats.org/officeDocument/2006/relationships/image" Target="../media/image14.wmf"/><Relationship Id="rId2" Type="http://schemas.openxmlformats.org/officeDocument/2006/relationships/image" Target="../media/image15.wmf"/><Relationship Id="rId3" Type="http://schemas.openxmlformats.org/officeDocument/2006/relationships/image" Target="../media/image16.wmf"/><Relationship Id="rId4" Type="http://schemas.openxmlformats.org/officeDocument/2006/relationships/image" Target="../media/image17.wmf"/><Relationship Id="rId5" Type="http://schemas.openxmlformats.org/officeDocument/2006/relationships/image" Target="../media/image18.wmf"/><Relationship Id="rId6" Type="http://schemas.openxmlformats.org/officeDocument/2006/relationships/image" Target="../media/image19.wmf"/><Relationship Id="rId7" Type="http://schemas.openxmlformats.org/officeDocument/2006/relationships/image" Target="../media/image20.wmf"/><Relationship Id="rId8" Type="http://schemas.openxmlformats.org/officeDocument/2006/relationships/image" Target="../media/image21.wmf"/><Relationship Id="rId9" Type="http://schemas.openxmlformats.org/officeDocument/2006/relationships/image" Target="../media/image22.wmf"/><Relationship Id="rId10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4" Type="http://schemas.openxmlformats.org/officeDocument/2006/relationships/image" Target="../media/image36.wmf"/><Relationship Id="rId1" Type="http://schemas.openxmlformats.org/officeDocument/2006/relationships/image" Target="../media/image33.wmf"/><Relationship Id="rId2" Type="http://schemas.openxmlformats.org/officeDocument/2006/relationships/image" Target="../media/image3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Relationship Id="rId2" Type="http://schemas.openxmlformats.org/officeDocument/2006/relationships/image" Target="../media/image38.wmf"/><Relationship Id="rId3" Type="http://schemas.openxmlformats.org/officeDocument/2006/relationships/image" Target="../media/image3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4" Type="http://schemas.openxmlformats.org/officeDocument/2006/relationships/image" Target="../media/image43.wmf"/><Relationship Id="rId5" Type="http://schemas.openxmlformats.org/officeDocument/2006/relationships/image" Target="../media/image44.wmf"/><Relationship Id="rId1" Type="http://schemas.openxmlformats.org/officeDocument/2006/relationships/image" Target="../media/image40.wmf"/><Relationship Id="rId2" Type="http://schemas.openxmlformats.org/officeDocument/2006/relationships/image" Target="../media/image4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4" Type="http://schemas.openxmlformats.org/officeDocument/2006/relationships/image" Target="../media/image47.wmf"/><Relationship Id="rId5" Type="http://schemas.openxmlformats.org/officeDocument/2006/relationships/image" Target="../media/image48.wmf"/><Relationship Id="rId6" Type="http://schemas.openxmlformats.org/officeDocument/2006/relationships/image" Target="../media/image49.wmf"/><Relationship Id="rId7" Type="http://schemas.openxmlformats.org/officeDocument/2006/relationships/image" Target="../media/image50.wmf"/><Relationship Id="rId8" Type="http://schemas.openxmlformats.org/officeDocument/2006/relationships/image" Target="../media/image51.wmf"/><Relationship Id="rId1" Type="http://schemas.openxmlformats.org/officeDocument/2006/relationships/image" Target="../media/image40.wmf"/><Relationship Id="rId2" Type="http://schemas.openxmlformats.org/officeDocument/2006/relationships/image" Target="../media/image4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Relationship Id="rId2" Type="http://schemas.openxmlformats.org/officeDocument/2006/relationships/image" Target="../media/image5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4" Type="http://schemas.openxmlformats.org/officeDocument/2006/relationships/image" Target="../media/image57.wmf"/><Relationship Id="rId5" Type="http://schemas.openxmlformats.org/officeDocument/2006/relationships/image" Target="../media/image58.wmf"/><Relationship Id="rId1" Type="http://schemas.openxmlformats.org/officeDocument/2006/relationships/image" Target="../media/image54.wmf"/><Relationship Id="rId2" Type="http://schemas.openxmlformats.org/officeDocument/2006/relationships/image" Target="../media/image5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7360" cy="465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5" tIns="46583" rIns="93165" bIns="46583" numCol="1" anchor="t" anchorCtr="0" compatLnSpc="1">
            <a:prstTxWarp prst="textNoShape">
              <a:avLst/>
            </a:prstTxWarp>
          </a:bodyPr>
          <a:lstStyle>
            <a:lvl1pPr defTabSz="932106">
              <a:defRPr sz="1600"/>
            </a:lvl1pPr>
          </a:lstStyle>
          <a:p>
            <a:r>
              <a:rPr lang="en-US"/>
              <a:t>8.3 Division Property of Exponents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040" y="0"/>
            <a:ext cx="3037360" cy="465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5" tIns="46583" rIns="93165" bIns="46583" numCol="1" anchor="t" anchorCtr="0" compatLnSpc="1">
            <a:prstTxWarp prst="textNoShape">
              <a:avLst/>
            </a:prstTxWarp>
          </a:bodyPr>
          <a:lstStyle>
            <a:lvl1pPr algn="r" defTabSz="932106">
              <a:defRPr sz="1200"/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022"/>
            <a:ext cx="3037360" cy="465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5" tIns="46583" rIns="93165" bIns="46583" numCol="1" anchor="b" anchorCtr="0" compatLnSpc="1">
            <a:prstTxWarp prst="textNoShape">
              <a:avLst/>
            </a:prstTxWarp>
          </a:bodyPr>
          <a:lstStyle>
            <a:lvl1pPr defTabSz="932106">
              <a:defRPr sz="1600"/>
            </a:lvl1pPr>
          </a:lstStyle>
          <a:p>
            <a:r>
              <a:rPr lang="en-US" dirty="0"/>
              <a:t>Presentation</a:t>
            </a:r>
            <a:endParaRPr lang="en-US" sz="1200" dirty="0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040" y="8831022"/>
            <a:ext cx="3037360" cy="465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5" tIns="46583" rIns="93165" bIns="46583" numCol="1" anchor="b" anchorCtr="0" compatLnSpc="1">
            <a:prstTxWarp prst="textNoShape">
              <a:avLst/>
            </a:prstTxWarp>
          </a:bodyPr>
          <a:lstStyle>
            <a:lvl1pPr algn="r" defTabSz="932106">
              <a:defRPr sz="1200"/>
            </a:lvl1pPr>
          </a:lstStyle>
          <a:p>
            <a:fld id="{45C052A0-A656-4C11-B840-B8C1814F9B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6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7360" cy="465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5" tIns="46583" rIns="93165" bIns="46583" numCol="1" anchor="t" anchorCtr="0" compatLnSpc="1">
            <a:prstTxWarp prst="textNoShape">
              <a:avLst/>
            </a:prstTxWarp>
          </a:bodyPr>
          <a:lstStyle>
            <a:lvl1pPr defTabSz="932106">
              <a:defRPr sz="1200"/>
            </a:lvl1pPr>
          </a:lstStyle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040" y="0"/>
            <a:ext cx="3037360" cy="465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5" tIns="46583" rIns="93165" bIns="46583" numCol="1" anchor="t" anchorCtr="0" compatLnSpc="1">
            <a:prstTxWarp prst="textNoShape">
              <a:avLst/>
            </a:prstTxWarp>
          </a:bodyPr>
          <a:lstStyle>
            <a:lvl1pPr algn="r" defTabSz="932106">
              <a:defRPr sz="1200"/>
            </a:lvl1pPr>
          </a:lstStyle>
          <a:p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9788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81" y="4416309"/>
            <a:ext cx="5142240" cy="4183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5" tIns="46583" rIns="93165" bIns="465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022"/>
            <a:ext cx="3037360" cy="465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5" tIns="46583" rIns="93165" bIns="46583" numCol="1" anchor="b" anchorCtr="0" compatLnSpc="1">
            <a:prstTxWarp prst="textNoShape">
              <a:avLst/>
            </a:prstTxWarp>
          </a:bodyPr>
          <a:lstStyle>
            <a:lvl1pPr defTabSz="932106">
              <a:defRPr sz="1200"/>
            </a:lvl1pPr>
          </a:lstStyle>
          <a:p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040" y="8831022"/>
            <a:ext cx="3037360" cy="465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5" tIns="46583" rIns="93165" bIns="46583" numCol="1" anchor="b" anchorCtr="0" compatLnSpc="1">
            <a:prstTxWarp prst="textNoShape">
              <a:avLst/>
            </a:prstTxWarp>
          </a:bodyPr>
          <a:lstStyle>
            <a:lvl1pPr algn="r" defTabSz="932106">
              <a:defRPr sz="1200"/>
            </a:lvl1pPr>
          </a:lstStyle>
          <a:p>
            <a:fld id="{E52D72BF-8218-446A-B0C4-A6805B0CAC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5085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6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6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6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6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A472E0-3491-4AB0-A07D-E9E599D42B3D}" type="slidenum">
              <a:rPr lang="en-US"/>
              <a:pPr/>
              <a:t>2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6FD8EC-6F89-4080-B01D-429F46B52BB4}" type="slidenum">
              <a:rPr lang="en-US"/>
              <a:pPr/>
              <a:t>11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C66D7C-CC34-495E-BF87-40F56CB3EC9E}" type="slidenum">
              <a:rPr lang="en-US"/>
              <a:pPr/>
              <a:t>13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249C63-B7B5-4BC3-BD1F-D10813173764}" type="slidenum">
              <a:rPr lang="en-US"/>
              <a:pPr/>
              <a:t>14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4EDE8B-D0BE-414A-820E-A6D322295D33}" type="slidenum">
              <a:rPr lang="en-US"/>
              <a:pPr/>
              <a:t>3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21A3D6-A6D4-47F6-A962-709A49B5CCE6}" type="slidenum">
              <a:rPr lang="en-US"/>
              <a:pPr/>
              <a:t>4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372BDD-C5D7-4ADA-A773-46412CB5B983}" type="slidenum">
              <a:rPr lang="en-US"/>
              <a:pPr/>
              <a:t>5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6B5D92-6821-4636-A513-AF8A23F82EC4}" type="slidenum">
              <a:rPr lang="en-US"/>
              <a:pPr/>
              <a:t>6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3F42A0-4BAB-4AC8-89C6-E73288E08847}" type="slidenum">
              <a:rPr lang="en-US"/>
              <a:pPr/>
              <a:t>7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C66D7C-CC34-495E-BF87-40F56CB3EC9E}" type="slidenum">
              <a:rPr lang="en-US"/>
              <a:pPr/>
              <a:t>8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54C18E-18B6-42B8-9072-0364F901D5ED}" type="slidenum">
              <a:rPr lang="en-US"/>
              <a:pPr/>
              <a:t>9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040FAB-61CE-4A37-8E16-388C3E845688}" type="slidenum">
              <a:rPr lang="en-US"/>
              <a:pPr/>
              <a:t>10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EEFB29-B130-4D40-8E9B-6C04B82CAD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C05B7E-20D7-4625-ACE0-4344E7D00C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D6180E-3CBB-4D3D-B76B-42E3C01F63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1/27/14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sz="1800">
              <a:solidFill>
                <a:prstClr val="white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sz="5400" b="1">
                <a:solidFill>
                  <a:srgbClr val="663366">
                    <a:lumMod val="60000"/>
                    <a:lumOff val="40000"/>
                  </a:srgbClr>
                </a:solidFill>
                <a:latin typeface="Rockwell"/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sz="180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1/27/14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sz="3600" b="1">
                <a:solidFill>
                  <a:srgbClr val="663366">
                    <a:lumMod val="60000"/>
                    <a:lumOff val="40000"/>
                  </a:srgbClr>
                </a:solidFill>
                <a:latin typeface="Rockwell"/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sz="180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1/27/14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sz="3600" b="1">
                <a:solidFill>
                  <a:srgbClr val="663366">
                    <a:lumMod val="60000"/>
                    <a:lumOff val="40000"/>
                  </a:srgbClr>
                </a:solidFill>
                <a:latin typeface="Rockwell"/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1/27/14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sz="1800">
              <a:solidFill>
                <a:prstClr val="white"/>
              </a:solidFill>
            </a:endParaRP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sz="5400" b="1">
                <a:solidFill>
                  <a:srgbClr val="663366">
                    <a:lumMod val="60000"/>
                    <a:lumOff val="40000"/>
                  </a:srgbClr>
                </a:solidFill>
                <a:latin typeface="Rockwell"/>
              </a:rPr>
              <a:t>+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>
                <a:solidFill>
                  <a:prstClr val="white"/>
                </a:solidFill>
              </a:rPr>
              <a:pPr/>
              <a:t>1/27/14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sz="4000" b="1">
                <a:solidFill>
                  <a:srgbClr val="663366">
                    <a:lumMod val="60000"/>
                    <a:lumOff val="40000"/>
                  </a:srgbClr>
                </a:solidFill>
                <a:latin typeface="Rockwell"/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sz="180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sz="1800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sz="3600" b="1">
                <a:solidFill>
                  <a:srgbClr val="663366">
                    <a:lumMod val="60000"/>
                    <a:lumOff val="40000"/>
                  </a:srgbClr>
                </a:solidFill>
                <a:latin typeface="Rockwell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1/27/14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sz="1800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sz="3600" b="1">
                <a:solidFill>
                  <a:srgbClr val="663366">
                    <a:lumMod val="60000"/>
                    <a:lumOff val="40000"/>
                  </a:srgbClr>
                </a:solidFill>
                <a:latin typeface="Rockwell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1/27/14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sz="3600" b="1">
                <a:solidFill>
                  <a:srgbClr val="663366">
                    <a:lumMod val="60000"/>
                    <a:lumOff val="40000"/>
                  </a:srgbClr>
                </a:solidFill>
                <a:latin typeface="Rockwell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1/27/14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sz="1800">
              <a:solidFill>
                <a:prstClr val="white"/>
              </a:solidFill>
            </a:endParaRPr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FB7354-5FF2-40B7-B75F-BAFC34F93B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sz="1800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sz="3600" b="1">
                <a:solidFill>
                  <a:srgbClr val="663366">
                    <a:lumMod val="60000"/>
                    <a:lumOff val="40000"/>
                  </a:srgbClr>
                </a:solidFill>
                <a:latin typeface="Rockwell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1/27/14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sz="1800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sz="3600" b="1">
                <a:solidFill>
                  <a:srgbClr val="663366">
                    <a:lumMod val="60000"/>
                    <a:lumOff val="40000"/>
                  </a:srgbClr>
                </a:solidFill>
                <a:latin typeface="Rockwell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1/27/14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sz="1800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sz="3600" b="1">
                <a:solidFill>
                  <a:srgbClr val="663366">
                    <a:lumMod val="60000"/>
                    <a:lumOff val="40000"/>
                  </a:srgbClr>
                </a:solidFill>
                <a:latin typeface="Rockwell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1/27/14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1/27/14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1/27/14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sz="5400" b="1">
                <a:solidFill>
                  <a:srgbClr val="663366">
                    <a:lumMod val="60000"/>
                    <a:lumOff val="40000"/>
                  </a:srgbClr>
                </a:solidFill>
                <a:latin typeface="Rockwell"/>
              </a:rPr>
              <a:t>+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1/27/14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b="1">
                <a:solidFill>
                  <a:srgbClr val="663366">
                    <a:lumMod val="60000"/>
                    <a:lumOff val="40000"/>
                  </a:srgbClr>
                </a:solidFill>
                <a:latin typeface="Rockwell"/>
              </a:rPr>
              <a:t>+ 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1/27/14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sz="1800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b="1">
                <a:solidFill>
                  <a:srgbClr val="663366">
                    <a:lumMod val="60000"/>
                    <a:lumOff val="40000"/>
                  </a:srgbClr>
                </a:solidFill>
                <a:latin typeface="Rockwell"/>
              </a:rPr>
              <a:t>+ 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>
                <a:solidFill>
                  <a:prstClr val="white"/>
                </a:solidFill>
              </a:rPr>
              <a:pPr/>
              <a:t>1/27/14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sz="5400" b="1">
                <a:solidFill>
                  <a:srgbClr val="663366">
                    <a:lumMod val="60000"/>
                    <a:lumOff val="40000"/>
                  </a:srgbClr>
                </a:solidFill>
                <a:latin typeface="Rockwell"/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sz="1800">
              <a:solidFill>
                <a:prstClr val="white"/>
              </a:solidFill>
            </a:endParaRP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>
                <a:solidFill>
                  <a:prstClr val="white"/>
                </a:solidFill>
              </a:rPr>
              <a:pPr/>
              <a:t>1/27/14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sz="5400" b="1">
                <a:solidFill>
                  <a:srgbClr val="663366">
                    <a:lumMod val="60000"/>
                    <a:lumOff val="40000"/>
                  </a:srgbClr>
                </a:solidFill>
                <a:latin typeface="Rockwell"/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sz="1800">
              <a:solidFill>
                <a:prstClr val="white"/>
              </a:solidFill>
            </a:endParaRP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1/27/14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b="1">
                <a:solidFill>
                  <a:srgbClr val="663366">
                    <a:lumMod val="60000"/>
                    <a:lumOff val="40000"/>
                  </a:srgbClr>
                </a:solidFill>
                <a:latin typeface="Rockwell"/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23459C-A310-460A-810A-90D92CA2E3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sz="1800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sz="3600" b="1">
                <a:solidFill>
                  <a:srgbClr val="663366">
                    <a:lumMod val="60000"/>
                    <a:lumOff val="40000"/>
                  </a:srgbClr>
                </a:solidFill>
                <a:latin typeface="Rockwell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1/27/14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sz="18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1/27/14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sz="3600" b="1">
                <a:solidFill>
                  <a:srgbClr val="663366">
                    <a:lumMod val="60000"/>
                    <a:lumOff val="40000"/>
                  </a:srgbClr>
                </a:solidFill>
                <a:latin typeface="Rockwell"/>
              </a:rPr>
              <a:t>+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5AD384-2D8A-409E-8CA4-796E791A45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412B0D-980A-45B7-A89B-E3F1A08E4D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A6C6A3-5BEA-4E1B-9975-6446BE325C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862364-43C4-4EC9-A59C-EAAE13BB9E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510A2-7444-4325-98E6-DE655D908A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407989-2031-401F-88E1-7F837D94FF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20" Type="http://schemas.openxmlformats.org/officeDocument/2006/relationships/slideLayout" Target="../slideLayouts/slideLayout31.xml"/><Relationship Id="rId21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5.xml"/><Relationship Id="rId15" Type="http://schemas.openxmlformats.org/officeDocument/2006/relationships/slideLayout" Target="../slideLayouts/slideLayout26.xml"/><Relationship Id="rId16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29.xml"/><Relationship Id="rId19" Type="http://schemas.openxmlformats.org/officeDocument/2006/relationships/slideLayout" Target="../slideLayouts/slideLayout30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C890E92-4EC3-4998-92D2-E97E42B12A1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D728701E-CAF4-4159-9B3E-41C86DFFA30D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  <a:latin typeface="Rockwell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1/27/14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Rockwel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Rockwel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162F1D00-BD13-4404-86B0-79703945A0A7}" type="slidenum">
              <a:rPr lang="en-US" smtClean="0">
                <a:solidFill>
                  <a:prstClr val="white"/>
                </a:solidFill>
                <a:latin typeface="Rockwell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white"/>
              </a:solidFill>
              <a:latin typeface="Rockwel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1" Type="http://schemas.openxmlformats.org/officeDocument/2006/relationships/image" Target="../media/image47.wmf"/><Relationship Id="rId12" Type="http://schemas.openxmlformats.org/officeDocument/2006/relationships/oleObject" Target="../embeddings/oleObject52.bin"/><Relationship Id="rId13" Type="http://schemas.openxmlformats.org/officeDocument/2006/relationships/image" Target="../media/image48.wmf"/><Relationship Id="rId14" Type="http://schemas.openxmlformats.org/officeDocument/2006/relationships/oleObject" Target="../embeddings/oleObject53.bin"/><Relationship Id="rId15" Type="http://schemas.openxmlformats.org/officeDocument/2006/relationships/image" Target="../media/image49.wmf"/><Relationship Id="rId16" Type="http://schemas.openxmlformats.org/officeDocument/2006/relationships/oleObject" Target="../embeddings/oleObject54.bin"/><Relationship Id="rId17" Type="http://schemas.openxmlformats.org/officeDocument/2006/relationships/image" Target="../media/image50.wmf"/><Relationship Id="rId18" Type="http://schemas.openxmlformats.org/officeDocument/2006/relationships/oleObject" Target="../embeddings/oleObject55.bin"/><Relationship Id="rId19" Type="http://schemas.openxmlformats.org/officeDocument/2006/relationships/image" Target="../media/image51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7.xml"/><Relationship Id="rId3" Type="http://schemas.openxmlformats.org/officeDocument/2006/relationships/notesSlide" Target="../notesSlides/notesSlide9.xml"/><Relationship Id="rId4" Type="http://schemas.openxmlformats.org/officeDocument/2006/relationships/oleObject" Target="../embeddings/oleObject48.bin"/><Relationship Id="rId5" Type="http://schemas.openxmlformats.org/officeDocument/2006/relationships/image" Target="../media/image40.wmf"/><Relationship Id="rId6" Type="http://schemas.openxmlformats.org/officeDocument/2006/relationships/oleObject" Target="../embeddings/oleObject49.bin"/><Relationship Id="rId7" Type="http://schemas.openxmlformats.org/officeDocument/2006/relationships/image" Target="../media/image45.wmf"/><Relationship Id="rId8" Type="http://schemas.openxmlformats.org/officeDocument/2006/relationships/oleObject" Target="../embeddings/oleObject50.bin"/><Relationship Id="rId9" Type="http://schemas.openxmlformats.org/officeDocument/2006/relationships/image" Target="../media/image46.wmf"/><Relationship Id="rId10" Type="http://schemas.openxmlformats.org/officeDocument/2006/relationships/oleObject" Target="../embeddings/oleObject5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oleObject" Target="../embeddings/oleObject56.bin"/><Relationship Id="rId5" Type="http://schemas.openxmlformats.org/officeDocument/2006/relationships/image" Target="../media/image52.wmf"/><Relationship Id="rId6" Type="http://schemas.openxmlformats.org/officeDocument/2006/relationships/oleObject" Target="../embeddings/oleObject57.bin"/><Relationship Id="rId7" Type="http://schemas.openxmlformats.org/officeDocument/2006/relationships/image" Target="../media/image53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62.bin"/><Relationship Id="rId12" Type="http://schemas.openxmlformats.org/officeDocument/2006/relationships/image" Target="../media/image58.w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58.bin"/><Relationship Id="rId4" Type="http://schemas.openxmlformats.org/officeDocument/2006/relationships/image" Target="../media/image54.wmf"/><Relationship Id="rId5" Type="http://schemas.openxmlformats.org/officeDocument/2006/relationships/oleObject" Target="../embeddings/oleObject59.bin"/><Relationship Id="rId6" Type="http://schemas.openxmlformats.org/officeDocument/2006/relationships/image" Target="../media/image55.wmf"/><Relationship Id="rId7" Type="http://schemas.openxmlformats.org/officeDocument/2006/relationships/oleObject" Target="../embeddings/oleObject60.bin"/><Relationship Id="rId8" Type="http://schemas.openxmlformats.org/officeDocument/2006/relationships/image" Target="../media/image56.wmf"/><Relationship Id="rId9" Type="http://schemas.openxmlformats.org/officeDocument/2006/relationships/oleObject" Target="../embeddings/oleObject61.bin"/><Relationship Id="rId10" Type="http://schemas.openxmlformats.org/officeDocument/2006/relationships/image" Target="../media/image57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4" Type="http://schemas.openxmlformats.org/officeDocument/2006/relationships/oleObject" Target="../embeddings/oleObject63.bin"/><Relationship Id="rId5" Type="http://schemas.openxmlformats.org/officeDocument/2006/relationships/image" Target="../media/image58.wmf"/><Relationship Id="rId6" Type="http://schemas.openxmlformats.org/officeDocument/2006/relationships/oleObject" Target="../embeddings/oleObject64.bin"/><Relationship Id="rId7" Type="http://schemas.openxmlformats.org/officeDocument/2006/relationships/image" Target="../media/image59.w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6.bin"/><Relationship Id="rId12" Type="http://schemas.openxmlformats.org/officeDocument/2006/relationships/oleObject" Target="../embeddings/oleObject7.bin"/><Relationship Id="rId13" Type="http://schemas.openxmlformats.org/officeDocument/2006/relationships/image" Target="../media/image5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3.w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4.wmf"/><Relationship Id="rId8" Type="http://schemas.openxmlformats.org/officeDocument/2006/relationships/oleObject" Target="../embeddings/oleObject3.bin"/><Relationship Id="rId9" Type="http://schemas.openxmlformats.org/officeDocument/2006/relationships/oleObject" Target="../embeddings/oleObject4.bin"/><Relationship Id="rId10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image" Target="../media/image8.wmf"/><Relationship Id="rId20" Type="http://schemas.openxmlformats.org/officeDocument/2006/relationships/image" Target="../media/image13.wmf"/><Relationship Id="rId10" Type="http://schemas.openxmlformats.org/officeDocument/2006/relationships/oleObject" Target="../embeddings/oleObject11.bin"/><Relationship Id="rId11" Type="http://schemas.openxmlformats.org/officeDocument/2006/relationships/image" Target="../media/image9.wmf"/><Relationship Id="rId12" Type="http://schemas.openxmlformats.org/officeDocument/2006/relationships/oleObject" Target="../embeddings/oleObject12.bin"/><Relationship Id="rId13" Type="http://schemas.openxmlformats.org/officeDocument/2006/relationships/image" Target="../media/image10.wmf"/><Relationship Id="rId14" Type="http://schemas.openxmlformats.org/officeDocument/2006/relationships/oleObject" Target="../embeddings/oleObject13.bin"/><Relationship Id="rId15" Type="http://schemas.openxmlformats.org/officeDocument/2006/relationships/oleObject" Target="../embeddings/oleObject14.bin"/><Relationship Id="rId16" Type="http://schemas.openxmlformats.org/officeDocument/2006/relationships/image" Target="../media/image11.wmf"/><Relationship Id="rId17" Type="http://schemas.openxmlformats.org/officeDocument/2006/relationships/oleObject" Target="../embeddings/oleObject15.bin"/><Relationship Id="rId18" Type="http://schemas.openxmlformats.org/officeDocument/2006/relationships/image" Target="../media/image12.wmf"/><Relationship Id="rId19" Type="http://schemas.openxmlformats.org/officeDocument/2006/relationships/oleObject" Target="../embeddings/oleObject16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8.bin"/><Relationship Id="rId5" Type="http://schemas.openxmlformats.org/officeDocument/2006/relationships/image" Target="../media/image6.wmf"/><Relationship Id="rId6" Type="http://schemas.openxmlformats.org/officeDocument/2006/relationships/oleObject" Target="../embeddings/oleObject9.bin"/><Relationship Id="rId7" Type="http://schemas.openxmlformats.org/officeDocument/2006/relationships/image" Target="../media/image7.wmf"/><Relationship Id="rId8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20" Type="http://schemas.openxmlformats.org/officeDocument/2006/relationships/oleObject" Target="../embeddings/oleObject25.bin"/><Relationship Id="rId21" Type="http://schemas.openxmlformats.org/officeDocument/2006/relationships/image" Target="../media/image22.wmf"/><Relationship Id="rId22" Type="http://schemas.openxmlformats.org/officeDocument/2006/relationships/oleObject" Target="../embeddings/oleObject26.bin"/><Relationship Id="rId23" Type="http://schemas.openxmlformats.org/officeDocument/2006/relationships/image" Target="../media/image23.wmf"/><Relationship Id="rId24" Type="http://schemas.openxmlformats.org/officeDocument/2006/relationships/oleObject" Target="../embeddings/oleObject27.bin"/><Relationship Id="rId25" Type="http://schemas.openxmlformats.org/officeDocument/2006/relationships/image" Target="../media/image24.wmf"/><Relationship Id="rId26" Type="http://schemas.openxmlformats.org/officeDocument/2006/relationships/oleObject" Target="../embeddings/oleObject28.bin"/><Relationship Id="rId27" Type="http://schemas.openxmlformats.org/officeDocument/2006/relationships/image" Target="../media/image25.wmf"/><Relationship Id="rId28" Type="http://schemas.openxmlformats.org/officeDocument/2006/relationships/oleObject" Target="../embeddings/oleObject29.bin"/><Relationship Id="rId29" Type="http://schemas.openxmlformats.org/officeDocument/2006/relationships/image" Target="../media/image26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17.bin"/><Relationship Id="rId5" Type="http://schemas.openxmlformats.org/officeDocument/2006/relationships/image" Target="../media/image14.wmf"/><Relationship Id="rId30" Type="http://schemas.openxmlformats.org/officeDocument/2006/relationships/oleObject" Target="../embeddings/oleObject30.bin"/><Relationship Id="rId31" Type="http://schemas.openxmlformats.org/officeDocument/2006/relationships/image" Target="../media/image27.wmf"/><Relationship Id="rId32" Type="http://schemas.openxmlformats.org/officeDocument/2006/relationships/oleObject" Target="../embeddings/oleObject31.bin"/><Relationship Id="rId9" Type="http://schemas.openxmlformats.org/officeDocument/2006/relationships/image" Target="../media/image16.wmf"/><Relationship Id="rId6" Type="http://schemas.openxmlformats.org/officeDocument/2006/relationships/oleObject" Target="../embeddings/oleObject18.bin"/><Relationship Id="rId7" Type="http://schemas.openxmlformats.org/officeDocument/2006/relationships/image" Target="../media/image15.wmf"/><Relationship Id="rId8" Type="http://schemas.openxmlformats.org/officeDocument/2006/relationships/oleObject" Target="../embeddings/oleObject19.bin"/><Relationship Id="rId33" Type="http://schemas.openxmlformats.org/officeDocument/2006/relationships/image" Target="../media/image28.wmf"/><Relationship Id="rId34" Type="http://schemas.openxmlformats.org/officeDocument/2006/relationships/oleObject" Target="../embeddings/oleObject32.bin"/><Relationship Id="rId35" Type="http://schemas.openxmlformats.org/officeDocument/2006/relationships/image" Target="../media/image29.wmf"/><Relationship Id="rId36" Type="http://schemas.openxmlformats.org/officeDocument/2006/relationships/oleObject" Target="../embeddings/oleObject33.bin"/><Relationship Id="rId10" Type="http://schemas.openxmlformats.org/officeDocument/2006/relationships/oleObject" Target="../embeddings/oleObject20.bin"/><Relationship Id="rId11" Type="http://schemas.openxmlformats.org/officeDocument/2006/relationships/image" Target="../media/image17.wmf"/><Relationship Id="rId12" Type="http://schemas.openxmlformats.org/officeDocument/2006/relationships/oleObject" Target="../embeddings/oleObject21.bin"/><Relationship Id="rId13" Type="http://schemas.openxmlformats.org/officeDocument/2006/relationships/image" Target="../media/image18.wmf"/><Relationship Id="rId14" Type="http://schemas.openxmlformats.org/officeDocument/2006/relationships/oleObject" Target="../embeddings/oleObject22.bin"/><Relationship Id="rId15" Type="http://schemas.openxmlformats.org/officeDocument/2006/relationships/image" Target="../media/image19.wmf"/><Relationship Id="rId16" Type="http://schemas.openxmlformats.org/officeDocument/2006/relationships/oleObject" Target="../embeddings/oleObject23.bin"/><Relationship Id="rId17" Type="http://schemas.openxmlformats.org/officeDocument/2006/relationships/image" Target="../media/image20.wmf"/><Relationship Id="rId18" Type="http://schemas.openxmlformats.org/officeDocument/2006/relationships/oleObject" Target="../embeddings/oleObject24.bin"/><Relationship Id="rId19" Type="http://schemas.openxmlformats.org/officeDocument/2006/relationships/image" Target="../media/image21.wmf"/><Relationship Id="rId37" Type="http://schemas.openxmlformats.org/officeDocument/2006/relationships/image" Target="../media/image30.wmf"/><Relationship Id="rId38" Type="http://schemas.openxmlformats.org/officeDocument/2006/relationships/oleObject" Target="../embeddings/oleObject34.bin"/><Relationship Id="rId39" Type="http://schemas.openxmlformats.org/officeDocument/2006/relationships/image" Target="../media/image31.wmf"/><Relationship Id="rId40" Type="http://schemas.openxmlformats.org/officeDocument/2006/relationships/oleObject" Target="../embeddings/oleObject35.bin"/><Relationship Id="rId41" Type="http://schemas.openxmlformats.org/officeDocument/2006/relationships/image" Target="../media/image3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oleObject36.bin"/><Relationship Id="rId5" Type="http://schemas.openxmlformats.org/officeDocument/2006/relationships/image" Target="../media/image33.wmf"/><Relationship Id="rId6" Type="http://schemas.openxmlformats.org/officeDocument/2006/relationships/oleObject" Target="../embeddings/oleObject37.bin"/><Relationship Id="rId7" Type="http://schemas.openxmlformats.org/officeDocument/2006/relationships/image" Target="../media/image34.wmf"/><Relationship Id="rId8" Type="http://schemas.openxmlformats.org/officeDocument/2006/relationships/oleObject" Target="../embeddings/oleObject38.bin"/><Relationship Id="rId9" Type="http://schemas.openxmlformats.org/officeDocument/2006/relationships/image" Target="../media/image35.wmf"/><Relationship Id="rId10" Type="http://schemas.openxmlformats.org/officeDocument/2006/relationships/oleObject" Target="../embeddings/oleObject39.bin"/><Relationship Id="rId11" Type="http://schemas.openxmlformats.org/officeDocument/2006/relationships/image" Target="../media/image36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oleObject40.bin"/><Relationship Id="rId5" Type="http://schemas.openxmlformats.org/officeDocument/2006/relationships/image" Target="../media/image37.wmf"/><Relationship Id="rId6" Type="http://schemas.openxmlformats.org/officeDocument/2006/relationships/oleObject" Target="../embeddings/oleObject41.bin"/><Relationship Id="rId7" Type="http://schemas.openxmlformats.org/officeDocument/2006/relationships/image" Target="../media/image38.wmf"/><Relationship Id="rId8" Type="http://schemas.openxmlformats.org/officeDocument/2006/relationships/oleObject" Target="../embeddings/oleObject42.bin"/><Relationship Id="rId9" Type="http://schemas.openxmlformats.org/officeDocument/2006/relationships/image" Target="../media/image39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1" Type="http://schemas.openxmlformats.org/officeDocument/2006/relationships/image" Target="../media/image43.wmf"/><Relationship Id="rId12" Type="http://schemas.openxmlformats.org/officeDocument/2006/relationships/oleObject" Target="../embeddings/oleObject47.bin"/><Relationship Id="rId13" Type="http://schemas.openxmlformats.org/officeDocument/2006/relationships/image" Target="../media/image44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7.xml"/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oleObject43.bin"/><Relationship Id="rId5" Type="http://schemas.openxmlformats.org/officeDocument/2006/relationships/image" Target="../media/image40.wmf"/><Relationship Id="rId6" Type="http://schemas.openxmlformats.org/officeDocument/2006/relationships/oleObject" Target="../embeddings/oleObject44.bin"/><Relationship Id="rId7" Type="http://schemas.openxmlformats.org/officeDocument/2006/relationships/image" Target="../media/image41.wmf"/><Relationship Id="rId8" Type="http://schemas.openxmlformats.org/officeDocument/2006/relationships/oleObject" Target="../embeddings/oleObject45.bin"/><Relationship Id="rId9" Type="http://schemas.openxmlformats.org/officeDocument/2006/relationships/image" Target="../media/image42.wmf"/><Relationship Id="rId10" Type="http://schemas.openxmlformats.org/officeDocument/2006/relationships/oleObject" Target="../embeddings/oleObject4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733560"/>
          </a:xfrm>
        </p:spPr>
        <p:txBody>
          <a:bodyPr/>
          <a:lstStyle/>
          <a:p>
            <a:r>
              <a:rPr lang="en-US" dirty="0" smtClean="0"/>
              <a:t>Starter Challenge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033017"/>
            <a:ext cx="5207000" cy="2565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1385" y="3977476"/>
            <a:ext cx="4076700" cy="257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4669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063750" y="152400"/>
            <a:ext cx="52498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u="sng">
                <a:latin typeface="Times New Roman" pitchFamily="18" charset="0"/>
              </a:rPr>
              <a:t>Power of Quotient Property</a:t>
            </a:r>
            <a:endParaRPr lang="en-US" sz="3600">
              <a:latin typeface="Times New Roman" pitchFamily="18" charset="0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846638" y="814388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latin typeface="Times New Roman" pitchFamily="18" charset="0"/>
              </a:rPr>
              <a:t>x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5151438" y="817563"/>
            <a:ext cx="319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a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4862513" y="1360488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latin typeface="Times New Roman" pitchFamily="18" charset="0"/>
              </a:rPr>
              <a:t>y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5167313" y="1363663"/>
            <a:ext cx="319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a</a:t>
            </a:r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4799013" y="1439863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4262438" y="1116013"/>
            <a:ext cx="444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latin typeface="Times New Roman" pitchFamily="18" charset="0"/>
              </a:rPr>
              <a:t>=</a:t>
            </a:r>
            <a:endParaRPr lang="en-US" sz="3600">
              <a:latin typeface="Times New Roman" pitchFamily="18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1600200" y="184150"/>
            <a:ext cx="6096000" cy="2025650"/>
          </a:xfrm>
          <a:prstGeom prst="rect">
            <a:avLst/>
          </a:prstGeom>
          <a:noFill/>
          <a:ln w="3810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202" name="Object 10"/>
          <p:cNvGraphicFramePr>
            <a:graphicFrameLocks noChangeAspect="1"/>
          </p:cNvGraphicFramePr>
          <p:nvPr/>
        </p:nvGraphicFramePr>
        <p:xfrm>
          <a:off x="3306763" y="690563"/>
          <a:ext cx="987425" cy="140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4" name="Equation" r:id="rId4" imgW="330200" imgH="469900" progId="">
                  <p:embed/>
                </p:oleObj>
              </mc:Choice>
              <mc:Fallback>
                <p:oleObj name="Equation" r:id="rId4" imgW="330200" imgH="469900" progId="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6763" y="690563"/>
                        <a:ext cx="987425" cy="1406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381000" y="2209800"/>
            <a:ext cx="1708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latin typeface="Times New Roman" pitchFamily="18" charset="0"/>
              </a:rPr>
              <a:t>Simplify.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04800" y="4876800"/>
            <a:ext cx="108395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imes New Roman" pitchFamily="18" charset="0"/>
              </a:rPr>
              <a:t>Ex 7)</a:t>
            </a:r>
            <a:endParaRPr lang="en-US" sz="3200" dirty="0">
              <a:latin typeface="Times New Roman" pitchFamily="18" charset="0"/>
            </a:endParaRP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228600" y="3048000"/>
            <a:ext cx="108395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imes New Roman" pitchFamily="18" charset="0"/>
              </a:rPr>
              <a:t>Ex 6)</a:t>
            </a:r>
            <a:endParaRPr lang="en-US" sz="3200" dirty="0">
              <a:latin typeface="Times New Roman" pitchFamily="18" charset="0"/>
            </a:endParaRPr>
          </a:p>
        </p:txBody>
      </p:sp>
      <p:graphicFrame>
        <p:nvGraphicFramePr>
          <p:cNvPr id="8206" name="Object 14"/>
          <p:cNvGraphicFramePr>
            <a:graphicFrameLocks noChangeAspect="1"/>
          </p:cNvGraphicFramePr>
          <p:nvPr/>
        </p:nvGraphicFramePr>
        <p:xfrm>
          <a:off x="1314450" y="2800350"/>
          <a:ext cx="1212850" cy="125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5" name="Equation" r:id="rId6" imgW="406400" imgH="419100" progId="">
                  <p:embed/>
                </p:oleObj>
              </mc:Choice>
              <mc:Fallback>
                <p:oleObj name="Equation" r:id="rId6" imgW="406400" imgH="419100" progId="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4450" y="2800350"/>
                        <a:ext cx="1212850" cy="125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7" name="Object 15"/>
          <p:cNvGraphicFramePr>
            <a:graphicFrameLocks noChangeAspect="1"/>
          </p:cNvGraphicFramePr>
          <p:nvPr/>
        </p:nvGraphicFramePr>
        <p:xfrm>
          <a:off x="2552700" y="2800350"/>
          <a:ext cx="1477963" cy="133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6" name="Equation" r:id="rId8" imgW="495300" imgH="444500" progId="">
                  <p:embed/>
                </p:oleObj>
              </mc:Choice>
              <mc:Fallback>
                <p:oleObj name="Equation" r:id="rId8" imgW="495300" imgH="444500" progId="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2700" y="2800350"/>
                        <a:ext cx="1477963" cy="1330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8" name="Object 16"/>
          <p:cNvGraphicFramePr>
            <a:graphicFrameLocks noChangeAspect="1"/>
          </p:cNvGraphicFramePr>
          <p:nvPr/>
        </p:nvGraphicFramePr>
        <p:xfrm>
          <a:off x="4197350" y="2838450"/>
          <a:ext cx="1174750" cy="1141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7" name="Equation" r:id="rId10" imgW="393700" imgH="381000" progId="">
                  <p:embed/>
                </p:oleObj>
              </mc:Choice>
              <mc:Fallback>
                <p:oleObj name="Equation" r:id="rId10" imgW="393700" imgH="381000" progId="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7350" y="2838450"/>
                        <a:ext cx="1174750" cy="1141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9" name="Oval 17"/>
          <p:cNvSpPr>
            <a:spLocks noChangeArrowheads="1"/>
          </p:cNvSpPr>
          <p:nvPr/>
        </p:nvSpPr>
        <p:spPr bwMode="auto">
          <a:xfrm>
            <a:off x="4394200" y="2743200"/>
            <a:ext cx="1143000" cy="13716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210" name="Object 18"/>
          <p:cNvGraphicFramePr>
            <a:graphicFrameLocks noChangeAspect="1"/>
          </p:cNvGraphicFramePr>
          <p:nvPr/>
        </p:nvGraphicFramePr>
        <p:xfrm>
          <a:off x="1323975" y="4479925"/>
          <a:ext cx="1933575" cy="140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8" name="Equation" r:id="rId12" imgW="647700" imgH="469900" progId="">
                  <p:embed/>
                </p:oleObj>
              </mc:Choice>
              <mc:Fallback>
                <p:oleObj name="Equation" r:id="rId12" imgW="647700" imgH="469900" progId="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3975" y="4479925"/>
                        <a:ext cx="1933575" cy="1406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1" name="Object 19"/>
          <p:cNvGraphicFramePr>
            <a:graphicFrameLocks noChangeAspect="1"/>
          </p:cNvGraphicFramePr>
          <p:nvPr/>
        </p:nvGraphicFramePr>
        <p:xfrm>
          <a:off x="3227388" y="4476750"/>
          <a:ext cx="1782762" cy="140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9" name="Equation" r:id="rId14" imgW="596900" imgH="469900" progId="">
                  <p:embed/>
                </p:oleObj>
              </mc:Choice>
              <mc:Fallback>
                <p:oleObj name="Equation" r:id="rId14" imgW="596900" imgH="469900" progId="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7388" y="4476750"/>
                        <a:ext cx="1782762" cy="1406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2" name="Object 20"/>
          <p:cNvGraphicFramePr>
            <a:graphicFrameLocks noChangeAspect="1"/>
          </p:cNvGraphicFramePr>
          <p:nvPr/>
        </p:nvGraphicFramePr>
        <p:xfrm>
          <a:off x="5092700" y="4400550"/>
          <a:ext cx="1708150" cy="155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0" name="Equation" r:id="rId16" imgW="571500" imgH="520700" progId="">
                  <p:embed/>
                </p:oleObj>
              </mc:Choice>
              <mc:Fallback>
                <p:oleObj name="Equation" r:id="rId16" imgW="571500" imgH="520700" progId="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2700" y="4400550"/>
                        <a:ext cx="1708150" cy="155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3" name="Object 21"/>
          <p:cNvGraphicFramePr>
            <a:graphicFrameLocks noChangeAspect="1"/>
          </p:cNvGraphicFramePr>
          <p:nvPr/>
        </p:nvGraphicFramePr>
        <p:xfrm>
          <a:off x="6808788" y="4565650"/>
          <a:ext cx="1403350" cy="1141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1" name="Equation" r:id="rId18" imgW="469900" imgH="381000" progId="">
                  <p:embed/>
                </p:oleObj>
              </mc:Choice>
              <mc:Fallback>
                <p:oleObj name="Equation" r:id="rId18" imgW="469900" imgH="381000" progId="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8788" y="4565650"/>
                        <a:ext cx="1403350" cy="1141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4" name="Oval 22"/>
          <p:cNvSpPr>
            <a:spLocks noChangeArrowheads="1"/>
          </p:cNvSpPr>
          <p:nvPr/>
        </p:nvSpPr>
        <p:spPr bwMode="auto">
          <a:xfrm>
            <a:off x="7124700" y="4445000"/>
            <a:ext cx="1143000" cy="13716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9" grpId="0" animBg="1"/>
      <p:bldP spid="82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52400" y="152400"/>
            <a:ext cx="169527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imes New Roman" pitchFamily="18" charset="0"/>
              </a:rPr>
              <a:t>Simplify.</a:t>
            </a:r>
            <a:endParaRPr lang="en-US" sz="3200" dirty="0">
              <a:latin typeface="Times New Roman" pitchFamily="18" charset="0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52400" y="1066800"/>
            <a:ext cx="118654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imes New Roman" pitchFamily="18" charset="0"/>
              </a:rPr>
              <a:t>Ex. 8)</a:t>
            </a:r>
            <a:endParaRPr lang="en-US" sz="3200" dirty="0">
              <a:latin typeface="Times New Roman" pitchFamily="18" charset="0"/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0" y="3505200"/>
            <a:ext cx="118654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imes New Roman" pitchFamily="18" charset="0"/>
              </a:rPr>
              <a:t>Ex. 9)</a:t>
            </a:r>
            <a:endParaRPr lang="en-US" sz="3200" dirty="0">
              <a:latin typeface="Times New Roman" pitchFamily="18" charset="0"/>
            </a:endParaRPr>
          </a:p>
        </p:txBody>
      </p:sp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1196975" y="819150"/>
          <a:ext cx="1668463" cy="125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" name="Equation" r:id="rId4" imgW="558800" imgH="419100" progId="">
                  <p:embed/>
                </p:oleObj>
              </mc:Choice>
              <mc:Fallback>
                <p:oleObj name="Equation" r:id="rId4" imgW="558800" imgH="41910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6975" y="819150"/>
                        <a:ext cx="1668463" cy="125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7" name="Object 11"/>
          <p:cNvGraphicFramePr>
            <a:graphicFrameLocks noChangeAspect="1"/>
          </p:cNvGraphicFramePr>
          <p:nvPr/>
        </p:nvGraphicFramePr>
        <p:xfrm>
          <a:off x="990600" y="3581400"/>
          <a:ext cx="3333750" cy="125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" name="Equation" r:id="rId6" imgW="1117600" imgH="419100" progId="">
                  <p:embed/>
                </p:oleObj>
              </mc:Choice>
              <mc:Fallback>
                <p:oleObj name="Equation" r:id="rId6" imgW="1117600" imgH="419100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581400"/>
                        <a:ext cx="3333750" cy="125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b="1" dirty="0" smtClean="0"/>
              <a:t>Before You Go…</a:t>
            </a:r>
            <a:endParaRPr lang="en-US" b="1" dirty="0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44512" y="1535112"/>
            <a:ext cx="565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Times New Roman" pitchFamily="18" charset="0"/>
              </a:rPr>
              <a:t>1)</a:t>
            </a:r>
            <a:endParaRPr lang="en-US" sz="3600" dirty="0">
              <a:latin typeface="Times New Roman" pitchFamily="18" charset="0"/>
            </a:endParaRPr>
          </a:p>
        </p:txBody>
      </p:sp>
      <p:graphicFrame>
        <p:nvGraphicFramePr>
          <p:cNvPr id="9" name="Object 6"/>
          <p:cNvGraphicFramePr>
            <a:graphicFrameLocks noChangeAspect="1"/>
          </p:cNvGraphicFramePr>
          <p:nvPr/>
        </p:nvGraphicFramePr>
        <p:xfrm>
          <a:off x="995362" y="1057275"/>
          <a:ext cx="1684338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1" name="Equation" r:id="rId3" imgW="558800" imgH="419100" progId="">
                  <p:embed/>
                </p:oleObj>
              </mc:Choice>
              <mc:Fallback>
                <p:oleObj name="Equation" r:id="rId3" imgW="558800" imgH="41910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2" y="1057275"/>
                        <a:ext cx="1684338" cy="1266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Oval 11"/>
          <p:cNvSpPr>
            <a:spLocks noChangeArrowheads="1"/>
          </p:cNvSpPr>
          <p:nvPr/>
        </p:nvSpPr>
        <p:spPr bwMode="auto">
          <a:xfrm>
            <a:off x="5573712" y="2335212"/>
            <a:ext cx="1066800" cy="13716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1" name="Object 13"/>
          <p:cNvGraphicFramePr>
            <a:graphicFrameLocks noChangeAspect="1"/>
          </p:cNvGraphicFramePr>
          <p:nvPr/>
        </p:nvGraphicFramePr>
        <p:xfrm>
          <a:off x="2743200" y="1143000"/>
          <a:ext cx="3440112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2" name="Equation" r:id="rId5" imgW="1143000" imgH="355600" progId="">
                  <p:embed/>
                </p:oleObj>
              </mc:Choice>
              <mc:Fallback>
                <p:oleObj name="Equation" r:id="rId5" imgW="1143000" imgH="35560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143000"/>
                        <a:ext cx="3440112" cy="107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4"/>
          <p:cNvGraphicFramePr>
            <a:graphicFrameLocks noChangeAspect="1"/>
          </p:cNvGraphicFramePr>
          <p:nvPr/>
        </p:nvGraphicFramePr>
        <p:xfrm>
          <a:off x="2795587" y="2530475"/>
          <a:ext cx="2139950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3" name="Equation" r:id="rId7" imgW="711200" imgH="355600" progId="">
                  <p:embed/>
                </p:oleObj>
              </mc:Choice>
              <mc:Fallback>
                <p:oleObj name="Equation" r:id="rId7" imgW="711200" imgH="35560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5587" y="2530475"/>
                        <a:ext cx="2139950" cy="107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5"/>
          <p:cNvGraphicFramePr>
            <a:graphicFrameLocks noChangeAspect="1"/>
          </p:cNvGraphicFramePr>
          <p:nvPr/>
        </p:nvGraphicFramePr>
        <p:xfrm>
          <a:off x="5072062" y="2459037"/>
          <a:ext cx="1530350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4" name="Equation" r:id="rId9" imgW="508000" imgH="381000" progId="">
                  <p:embed/>
                </p:oleObj>
              </mc:Choice>
              <mc:Fallback>
                <p:oleObj name="Equation" r:id="rId9" imgW="508000" imgH="381000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2062" y="2459037"/>
                        <a:ext cx="1530350" cy="115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3" name="Object 9"/>
          <p:cNvGraphicFramePr>
            <a:graphicFrameLocks noChangeAspect="1"/>
          </p:cNvGraphicFramePr>
          <p:nvPr/>
        </p:nvGraphicFramePr>
        <p:xfrm>
          <a:off x="990600" y="4343400"/>
          <a:ext cx="3648075" cy="154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5" name="Equation" r:id="rId11" imgW="1168400" imgH="495300" progId="">
                  <p:embed/>
                </p:oleObj>
              </mc:Choice>
              <mc:Fallback>
                <p:oleObj name="Equation" r:id="rId11" imgW="1168400" imgH="495300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343400"/>
                        <a:ext cx="3648075" cy="1547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457200" y="4648200"/>
            <a:ext cx="565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Times New Roman" pitchFamily="18" charset="0"/>
              </a:rPr>
              <a:t>2)</a:t>
            </a:r>
            <a:endParaRPr lang="en-US" sz="36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2"/>
          <p:cNvSpPr>
            <a:spLocks noChangeArrowheads="1" noChangeShapeType="1" noTextEdit="1"/>
          </p:cNvSpPr>
          <p:nvPr/>
        </p:nvSpPr>
        <p:spPr bwMode="auto">
          <a:xfrm>
            <a:off x="1066800" y="914400"/>
            <a:ext cx="7010400" cy="3048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6600" kern="1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chemeClr val="accent2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/>
                  </a:outerShdw>
                </a:effectLst>
                <a:latin typeface="Blue Melody"/>
              </a:rPr>
              <a:t>Practice</a:t>
            </a:r>
            <a:endParaRPr lang="en-US" sz="6600" kern="10" dirty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chemeClr val="accent2"/>
                  </a:gs>
                  <a:gs pos="100000">
                    <a:srgbClr val="009999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/>
                </a:outerShdw>
              </a:effectLst>
              <a:latin typeface="Blue Melody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542925" y="4356100"/>
            <a:ext cx="18415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4800">
              <a:solidFill>
                <a:srgbClr val="000000"/>
              </a:solidFill>
              <a:latin typeface="Chalkboard" pitchFamily="1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30188" y="-55563"/>
            <a:ext cx="59864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0080"/>
                </a:solidFill>
                <a:latin typeface="Times New Roman" pitchFamily="18" charset="0"/>
              </a:rPr>
              <a:t>Simplify the following expressions.</a:t>
            </a:r>
            <a:endParaRPr lang="en-US">
              <a:solidFill>
                <a:srgbClr val="000080"/>
              </a:solidFill>
            </a:endParaRPr>
          </a:p>
        </p:txBody>
      </p:sp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914400" y="762000"/>
          <a:ext cx="3648075" cy="154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4" name="Equation" r:id="rId4" imgW="1168400" imgH="495300" progId="">
                  <p:embed/>
                </p:oleObj>
              </mc:Choice>
              <mc:Fallback>
                <p:oleObj name="Equation" r:id="rId4" imgW="1168400" imgH="49530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762000"/>
                        <a:ext cx="3648075" cy="1547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7391400" y="5257800"/>
          <a:ext cx="13716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5" name="Equation" r:id="rId6" imgW="444500" imgH="444500" progId="">
                  <p:embed/>
                </p:oleObj>
              </mc:Choice>
              <mc:Fallback>
                <p:oleObj name="Equation" r:id="rId6" imgW="444500" imgH="44450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5257800"/>
                        <a:ext cx="1371600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990600"/>
            <a:ext cx="7696200" cy="2895600"/>
          </a:xfrm>
        </p:spPr>
        <p:txBody>
          <a:bodyPr/>
          <a:lstStyle/>
          <a:p>
            <a:r>
              <a:rPr lang="en-US" sz="4400" b="1" dirty="0" smtClean="0">
                <a:solidFill>
                  <a:schemeClr val="accent2"/>
                </a:solidFill>
                <a:latin typeface="acme secret agent" charset="0"/>
              </a:rPr>
              <a:t>Division </a:t>
            </a:r>
            <a:r>
              <a:rPr lang="en-US" sz="4400" b="1" dirty="0">
                <a:solidFill>
                  <a:schemeClr val="accent2"/>
                </a:solidFill>
                <a:latin typeface="acme secret agent" charset="0"/>
              </a:rPr>
              <a:t>Properties of Exponents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219200" y="3505200"/>
            <a:ext cx="6858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I can and I will apply </a:t>
            </a:r>
            <a:r>
              <a:rPr lang="en-US" b="1" dirty="0"/>
              <a:t>properties to evaluate expressions, simplify</a:t>
            </a:r>
          </a:p>
          <a:p>
            <a:pPr algn="ctr"/>
            <a:r>
              <a:rPr lang="en-US" b="1" dirty="0"/>
              <a:t>expressions, and justify solutions to problems.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382000" cy="1143000"/>
          </a:xfrm>
        </p:spPr>
        <p:txBody>
          <a:bodyPr/>
          <a:lstStyle/>
          <a:p>
            <a:r>
              <a:rPr lang="en-US" sz="3600"/>
              <a:t>Quotient of Powers Property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558800" y="990600"/>
            <a:ext cx="1898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latin typeface="Times New Roman" pitchFamily="18" charset="0"/>
              </a:rPr>
              <a:t>Simplify.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990600" y="1600200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latin typeface="Times New Roman" pitchFamily="18" charset="0"/>
              </a:rPr>
              <a:t>x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292225" y="160655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5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003300" y="2149475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latin typeface="Times New Roman" pitchFamily="18" charset="0"/>
              </a:rPr>
              <a:t>x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1308100" y="215265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2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939800" y="222885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1749425" y="1905000"/>
            <a:ext cx="444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latin typeface="Times New Roman" pitchFamily="18" charset="0"/>
              </a:rPr>
              <a:t>=</a:t>
            </a:r>
            <a:endParaRPr lang="en-US" sz="3600">
              <a:latin typeface="Times New Roman" pitchFamily="18" charset="0"/>
            </a:endParaRPr>
          </a:p>
        </p:txBody>
      </p:sp>
      <p:graphicFrame>
        <p:nvGraphicFramePr>
          <p:cNvPr id="3082" name="Object 10"/>
          <p:cNvGraphicFramePr>
            <a:graphicFrameLocks noChangeAspect="1"/>
          </p:cNvGraphicFramePr>
          <p:nvPr/>
        </p:nvGraphicFramePr>
        <p:xfrm>
          <a:off x="2413000" y="1884363"/>
          <a:ext cx="2732088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name="Equation" r:id="rId4" imgW="901700" imgH="101600" progId="">
                  <p:embed/>
                </p:oleObj>
              </mc:Choice>
              <mc:Fallback>
                <p:oleObj name="Equation" r:id="rId4" imgW="901700" imgH="101600" progId="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3000" y="1884363"/>
                        <a:ext cx="2732088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3" name="Object 11"/>
          <p:cNvGraphicFramePr>
            <a:graphicFrameLocks noChangeAspect="1"/>
          </p:cNvGraphicFramePr>
          <p:nvPr/>
        </p:nvGraphicFramePr>
        <p:xfrm>
          <a:off x="3244850" y="2390775"/>
          <a:ext cx="920750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name="Equation" r:id="rId6" imgW="304800" imgH="101600" progId="">
                  <p:embed/>
                </p:oleObj>
              </mc:Choice>
              <mc:Fallback>
                <p:oleObj name="Equation" r:id="rId6" imgW="304800" imgH="101600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4850" y="2390775"/>
                        <a:ext cx="920750" cy="307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4" name="Line 12"/>
          <p:cNvSpPr>
            <a:spLocks noChangeShapeType="1"/>
          </p:cNvSpPr>
          <p:nvPr/>
        </p:nvSpPr>
        <p:spPr bwMode="auto">
          <a:xfrm>
            <a:off x="2298700" y="2228850"/>
            <a:ext cx="2895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>
            <a:off x="2298700" y="1860550"/>
            <a:ext cx="1295400" cy="8382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2908300" y="1860550"/>
            <a:ext cx="1295400" cy="8382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5346700" y="1905000"/>
            <a:ext cx="444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latin typeface="Times New Roman" pitchFamily="18" charset="0"/>
              </a:rPr>
              <a:t>=</a:t>
            </a:r>
            <a:endParaRPr lang="en-US" sz="3600">
              <a:latin typeface="Times New Roman" pitchFamily="18" charset="0"/>
            </a:endParaRPr>
          </a:p>
        </p:txBody>
      </p:sp>
      <p:graphicFrame>
        <p:nvGraphicFramePr>
          <p:cNvPr id="3088" name="Object 16"/>
          <p:cNvGraphicFramePr>
            <a:graphicFrameLocks noChangeAspect="1"/>
          </p:cNvGraphicFramePr>
          <p:nvPr/>
        </p:nvGraphicFramePr>
        <p:xfrm>
          <a:off x="5807075" y="1641475"/>
          <a:ext cx="1681163" cy="1204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name="Equation" r:id="rId8" imgW="546100" imgH="393700" progId="">
                  <p:embed/>
                </p:oleObj>
              </mc:Choice>
              <mc:Fallback>
                <p:oleObj name="Equation" r:id="rId8" imgW="546100" imgH="393700" progId="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7075" y="1641475"/>
                        <a:ext cx="1681163" cy="1204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9" name="Object 17"/>
          <p:cNvGraphicFramePr>
            <a:graphicFrameLocks noChangeAspect="1"/>
          </p:cNvGraphicFramePr>
          <p:nvPr/>
        </p:nvGraphicFramePr>
        <p:xfrm>
          <a:off x="7508875" y="1911350"/>
          <a:ext cx="835025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" name="Equation" r:id="rId9" imgW="279400" imgH="165100" progId="">
                  <p:embed/>
                </p:oleObj>
              </mc:Choice>
              <mc:Fallback>
                <p:oleObj name="Equation" r:id="rId9" imgW="279400" imgH="165100" progId="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8875" y="1911350"/>
                        <a:ext cx="835025" cy="49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0" name="Oval 18"/>
          <p:cNvSpPr>
            <a:spLocks noChangeArrowheads="1"/>
          </p:cNvSpPr>
          <p:nvPr/>
        </p:nvSpPr>
        <p:spPr bwMode="auto">
          <a:xfrm>
            <a:off x="7797800" y="1860550"/>
            <a:ext cx="609600" cy="6858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987425" y="3279775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latin typeface="Times New Roman" pitchFamily="18" charset="0"/>
              </a:rPr>
              <a:t>x</a:t>
            </a: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1292225" y="328295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5</a:t>
            </a:r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1003300" y="3825875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latin typeface="Times New Roman" pitchFamily="18" charset="0"/>
              </a:rPr>
              <a:t>x</a:t>
            </a: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1308100" y="382905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2</a:t>
            </a:r>
          </a:p>
        </p:txBody>
      </p:sp>
      <p:sp>
        <p:nvSpPr>
          <p:cNvPr id="3095" name="Line 23"/>
          <p:cNvSpPr>
            <a:spLocks noChangeShapeType="1"/>
          </p:cNvSpPr>
          <p:nvPr/>
        </p:nvSpPr>
        <p:spPr bwMode="auto">
          <a:xfrm>
            <a:off x="939800" y="390525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1749425" y="3581400"/>
            <a:ext cx="444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latin typeface="Times New Roman" pitchFamily="18" charset="0"/>
              </a:rPr>
              <a:t>=</a:t>
            </a:r>
            <a:endParaRPr lang="en-US" sz="3600">
              <a:latin typeface="Times New Roman" pitchFamily="18" charset="0"/>
            </a:endParaRPr>
          </a:p>
        </p:txBody>
      </p:sp>
      <p:graphicFrame>
        <p:nvGraphicFramePr>
          <p:cNvPr id="3097" name="Object 25"/>
          <p:cNvGraphicFramePr>
            <a:graphicFrameLocks noChangeAspect="1"/>
          </p:cNvGraphicFramePr>
          <p:nvPr/>
        </p:nvGraphicFramePr>
        <p:xfrm>
          <a:off x="2330450" y="3575050"/>
          <a:ext cx="796925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" name="Equation" r:id="rId10" imgW="266700" imgH="165100" progId="">
                  <p:embed/>
                </p:oleObj>
              </mc:Choice>
              <mc:Fallback>
                <p:oleObj name="Equation" r:id="rId10" imgW="266700" imgH="165100" progId="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0450" y="3575050"/>
                        <a:ext cx="796925" cy="49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8" name="Object 26"/>
          <p:cNvGraphicFramePr>
            <a:graphicFrameLocks noChangeAspect="1"/>
          </p:cNvGraphicFramePr>
          <p:nvPr/>
        </p:nvGraphicFramePr>
        <p:xfrm>
          <a:off x="3089275" y="3575050"/>
          <a:ext cx="835025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Equation" r:id="rId11" imgW="279400" imgH="165100" progId="">
                  <p:embed/>
                </p:oleObj>
              </mc:Choice>
              <mc:Fallback>
                <p:oleObj name="Equation" r:id="rId11" imgW="279400" imgH="165100" progId="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9275" y="3575050"/>
                        <a:ext cx="835025" cy="49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9" name="Oval 27"/>
          <p:cNvSpPr>
            <a:spLocks noChangeArrowheads="1"/>
          </p:cNvSpPr>
          <p:nvPr/>
        </p:nvSpPr>
        <p:spPr bwMode="auto">
          <a:xfrm>
            <a:off x="3378200" y="3524250"/>
            <a:ext cx="609600" cy="6858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1905000" y="4495800"/>
            <a:ext cx="5429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u="sng">
                <a:latin typeface="Times New Roman" pitchFamily="18" charset="0"/>
              </a:rPr>
              <a:t>Quotient of Powers Property</a:t>
            </a:r>
            <a:endParaRPr lang="en-US" sz="3600">
              <a:latin typeface="Times New Roman" pitchFamily="18" charset="0"/>
            </a:endParaRPr>
          </a:p>
        </p:txBody>
      </p:sp>
      <p:sp>
        <p:nvSpPr>
          <p:cNvPr id="3101" name="Text Box 29"/>
          <p:cNvSpPr txBox="1">
            <a:spLocks noChangeArrowheads="1"/>
          </p:cNvSpPr>
          <p:nvPr/>
        </p:nvSpPr>
        <p:spPr bwMode="auto">
          <a:xfrm>
            <a:off x="3505200" y="5035550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latin typeface="Times New Roman" pitchFamily="18" charset="0"/>
              </a:rPr>
              <a:t>x</a:t>
            </a:r>
          </a:p>
        </p:txBody>
      </p:sp>
      <p:sp>
        <p:nvSpPr>
          <p:cNvPr id="3102" name="Text Box 30"/>
          <p:cNvSpPr txBox="1">
            <a:spLocks noChangeArrowheads="1"/>
          </p:cNvSpPr>
          <p:nvPr/>
        </p:nvSpPr>
        <p:spPr bwMode="auto">
          <a:xfrm>
            <a:off x="3810000" y="5038725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a</a:t>
            </a:r>
          </a:p>
        </p:txBody>
      </p:sp>
      <p:sp>
        <p:nvSpPr>
          <p:cNvPr id="3103" name="Text Box 31"/>
          <p:cNvSpPr txBox="1">
            <a:spLocks noChangeArrowheads="1"/>
          </p:cNvSpPr>
          <p:nvPr/>
        </p:nvSpPr>
        <p:spPr bwMode="auto">
          <a:xfrm>
            <a:off x="3521075" y="5581650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latin typeface="Times New Roman" pitchFamily="18" charset="0"/>
              </a:rPr>
              <a:t>x</a:t>
            </a:r>
          </a:p>
        </p:txBody>
      </p:sp>
      <p:sp>
        <p:nvSpPr>
          <p:cNvPr id="3104" name="Text Box 32"/>
          <p:cNvSpPr txBox="1">
            <a:spLocks noChangeArrowheads="1"/>
          </p:cNvSpPr>
          <p:nvPr/>
        </p:nvSpPr>
        <p:spPr bwMode="auto">
          <a:xfrm>
            <a:off x="3825875" y="558482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b</a:t>
            </a:r>
          </a:p>
        </p:txBody>
      </p:sp>
      <p:sp>
        <p:nvSpPr>
          <p:cNvPr id="3105" name="Line 33"/>
          <p:cNvSpPr>
            <a:spLocks noChangeShapeType="1"/>
          </p:cNvSpPr>
          <p:nvPr/>
        </p:nvSpPr>
        <p:spPr bwMode="auto">
          <a:xfrm>
            <a:off x="3457575" y="5661025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06" name="Text Box 34"/>
          <p:cNvSpPr txBox="1">
            <a:spLocks noChangeArrowheads="1"/>
          </p:cNvSpPr>
          <p:nvPr/>
        </p:nvSpPr>
        <p:spPr bwMode="auto">
          <a:xfrm>
            <a:off x="4267200" y="5337175"/>
            <a:ext cx="444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latin typeface="Times New Roman" pitchFamily="18" charset="0"/>
              </a:rPr>
              <a:t>=</a:t>
            </a:r>
            <a:endParaRPr lang="en-US" sz="3600">
              <a:latin typeface="Times New Roman" pitchFamily="18" charset="0"/>
            </a:endParaRPr>
          </a:p>
        </p:txBody>
      </p:sp>
      <p:graphicFrame>
        <p:nvGraphicFramePr>
          <p:cNvPr id="3107" name="Object 35"/>
          <p:cNvGraphicFramePr>
            <a:graphicFrameLocks noChangeAspect="1"/>
          </p:cNvGraphicFramePr>
          <p:nvPr/>
        </p:nvGraphicFramePr>
        <p:xfrm>
          <a:off x="4848225" y="5330825"/>
          <a:ext cx="796925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" name="Equation" r:id="rId12" imgW="266700" imgH="165100" progId="">
                  <p:embed/>
                </p:oleObj>
              </mc:Choice>
              <mc:Fallback>
                <p:oleObj name="Equation" r:id="rId12" imgW="266700" imgH="165100" progId="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8225" y="5330825"/>
                        <a:ext cx="796925" cy="49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08" name="Text Box 36"/>
          <p:cNvSpPr txBox="1">
            <a:spLocks noChangeArrowheads="1"/>
          </p:cNvSpPr>
          <p:nvPr/>
        </p:nvSpPr>
        <p:spPr bwMode="auto">
          <a:xfrm>
            <a:off x="1746250" y="2692400"/>
            <a:ext cx="565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latin typeface="Times New Roman" pitchFamily="18" charset="0"/>
              </a:rPr>
              <a:t>or</a:t>
            </a:r>
          </a:p>
        </p:txBody>
      </p:sp>
      <p:sp>
        <p:nvSpPr>
          <p:cNvPr id="3109" name="Rectangle 37"/>
          <p:cNvSpPr>
            <a:spLocks noChangeArrowheads="1"/>
          </p:cNvSpPr>
          <p:nvPr/>
        </p:nvSpPr>
        <p:spPr bwMode="auto">
          <a:xfrm>
            <a:off x="1549400" y="4527550"/>
            <a:ext cx="6172200" cy="1752600"/>
          </a:xfrm>
          <a:prstGeom prst="rect">
            <a:avLst/>
          </a:prstGeom>
          <a:noFill/>
          <a:ln w="3810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50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00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9" dur="500"/>
                                        <p:tgtEl>
                                          <p:spTgt spid="3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4" grpId="0" animBg="1"/>
      <p:bldP spid="3085" grpId="0" animBg="1"/>
      <p:bldP spid="3086" grpId="0" animBg="1"/>
      <p:bldP spid="3087" grpId="0" autoUpdateAnimBg="0"/>
      <p:bldP spid="3090" grpId="0" animBg="1"/>
      <p:bldP spid="3091" grpId="0" autoUpdateAnimBg="0"/>
      <p:bldP spid="3092" grpId="0" autoUpdateAnimBg="0"/>
      <p:bldP spid="3093" grpId="0" autoUpdateAnimBg="0"/>
      <p:bldP spid="3094" grpId="0" autoUpdateAnimBg="0"/>
      <p:bldP spid="3095" grpId="0" animBg="1"/>
      <p:bldP spid="3096" grpId="0" autoUpdateAnimBg="0"/>
      <p:bldP spid="3099" grpId="0" animBg="1"/>
      <p:bldP spid="3100" grpId="0" autoUpdateAnimBg="0"/>
      <p:bldP spid="3101" grpId="0" autoUpdateAnimBg="0"/>
      <p:bldP spid="3102" grpId="0" autoUpdateAnimBg="0"/>
      <p:bldP spid="3103" grpId="0" autoUpdateAnimBg="0"/>
      <p:bldP spid="3104" grpId="0" autoUpdateAnimBg="0"/>
      <p:bldP spid="3105" grpId="0" animBg="1"/>
      <p:bldP spid="3106" grpId="0" autoUpdateAnimBg="0"/>
      <p:bldP spid="3108" grpId="0" autoUpdateAnimBg="0"/>
      <p:bldP spid="310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669925" y="165100"/>
            <a:ext cx="192873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accent2"/>
                </a:solidFill>
                <a:latin typeface="Times New Roman" pitchFamily="18" charset="0"/>
              </a:rPr>
              <a:t>Simplify:</a:t>
            </a:r>
            <a:endParaRPr lang="en-US" sz="3600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0" y="990600"/>
            <a:ext cx="131318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Times New Roman" pitchFamily="18" charset="0"/>
              </a:rPr>
              <a:t>Ex. 1</a:t>
            </a:r>
            <a:r>
              <a:rPr lang="en-US" sz="3600" dirty="0">
                <a:latin typeface="Times New Roman" pitchFamily="18" charset="0"/>
              </a:rPr>
              <a:t>)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0" y="3962400"/>
            <a:ext cx="131318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Times New Roman" pitchFamily="18" charset="0"/>
              </a:rPr>
              <a:t>Ex. 2</a:t>
            </a:r>
            <a:r>
              <a:rPr lang="en-US" sz="3600" dirty="0">
                <a:latin typeface="Times New Roman" pitchFamily="18" charset="0"/>
              </a:rPr>
              <a:t>)</a:t>
            </a:r>
          </a:p>
        </p:txBody>
      </p:sp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1311275" y="762000"/>
          <a:ext cx="1155700" cy="115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6" name="Equation" r:id="rId4" imgW="381000" imgH="381000" progId="">
                  <p:embed/>
                </p:oleObj>
              </mc:Choice>
              <mc:Fallback>
                <p:oleObj name="Equation" r:id="rId4" imgW="381000" imgH="38100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1275" y="762000"/>
                        <a:ext cx="1155700" cy="1154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2511425" y="1060450"/>
            <a:ext cx="444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latin typeface="Times New Roman" pitchFamily="18" charset="0"/>
              </a:rPr>
              <a:t>=</a:t>
            </a:r>
            <a:endParaRPr lang="en-US" sz="3600">
              <a:latin typeface="Times New Roman" pitchFamily="18" charset="0"/>
            </a:endParaRPr>
          </a:p>
        </p:txBody>
      </p:sp>
      <p:graphicFrame>
        <p:nvGraphicFramePr>
          <p:cNvPr id="4111" name="Object 15"/>
          <p:cNvGraphicFramePr>
            <a:graphicFrameLocks noChangeAspect="1"/>
          </p:cNvGraphicFramePr>
          <p:nvPr/>
        </p:nvGraphicFramePr>
        <p:xfrm>
          <a:off x="3052763" y="2262188"/>
          <a:ext cx="1425575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7" name="Equation" r:id="rId6" imgW="469900" imgH="355600" progId="">
                  <p:embed/>
                </p:oleObj>
              </mc:Choice>
              <mc:Fallback>
                <p:oleObj name="Equation" r:id="rId6" imgW="469900" imgH="355600" progId="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2763" y="2262188"/>
                        <a:ext cx="1425575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2511425" y="2482850"/>
            <a:ext cx="444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latin typeface="Times New Roman" pitchFamily="18" charset="0"/>
              </a:rPr>
              <a:t>=</a:t>
            </a:r>
            <a:endParaRPr lang="en-US" sz="3600">
              <a:latin typeface="Times New Roman" pitchFamily="18" charset="0"/>
            </a:endParaRPr>
          </a:p>
        </p:txBody>
      </p:sp>
      <p:graphicFrame>
        <p:nvGraphicFramePr>
          <p:cNvPr id="4113" name="Object 17"/>
          <p:cNvGraphicFramePr>
            <a:graphicFrameLocks noChangeAspect="1"/>
          </p:cNvGraphicFramePr>
          <p:nvPr/>
        </p:nvGraphicFramePr>
        <p:xfrm>
          <a:off x="1311275" y="2184400"/>
          <a:ext cx="1155700" cy="115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8" name="Equation" r:id="rId8" imgW="381000" imgH="381000" progId="">
                  <p:embed/>
                </p:oleObj>
              </mc:Choice>
              <mc:Fallback>
                <p:oleObj name="Equation" r:id="rId8" imgW="381000" imgH="381000" progId="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1275" y="2184400"/>
                        <a:ext cx="1155700" cy="1154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4" name="Object 18"/>
          <p:cNvGraphicFramePr>
            <a:graphicFrameLocks noChangeAspect="1"/>
          </p:cNvGraphicFramePr>
          <p:nvPr/>
        </p:nvGraphicFramePr>
        <p:xfrm>
          <a:off x="5143500" y="2263775"/>
          <a:ext cx="923925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9" name="Equation" r:id="rId10" imgW="304800" imgH="355600" progId="">
                  <p:embed/>
                </p:oleObj>
              </mc:Choice>
              <mc:Fallback>
                <p:oleObj name="Equation" r:id="rId10" imgW="304800" imgH="355600" progId="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0" y="2263775"/>
                        <a:ext cx="923925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4492625" y="2484438"/>
            <a:ext cx="444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latin typeface="Times New Roman" pitchFamily="18" charset="0"/>
              </a:rPr>
              <a:t>=</a:t>
            </a:r>
            <a:endParaRPr lang="en-US" sz="3600">
              <a:latin typeface="Times New Roman" pitchFamily="18" charset="0"/>
            </a:endParaRPr>
          </a:p>
        </p:txBody>
      </p:sp>
      <p:sp>
        <p:nvSpPr>
          <p:cNvPr id="4116" name="Oval 20"/>
          <p:cNvSpPr>
            <a:spLocks noChangeArrowheads="1"/>
          </p:cNvSpPr>
          <p:nvPr/>
        </p:nvSpPr>
        <p:spPr bwMode="auto">
          <a:xfrm>
            <a:off x="4953000" y="2120900"/>
            <a:ext cx="1143000" cy="13716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118" name="Object 22"/>
          <p:cNvGraphicFramePr>
            <a:graphicFrameLocks noChangeAspect="1"/>
          </p:cNvGraphicFramePr>
          <p:nvPr/>
        </p:nvGraphicFramePr>
        <p:xfrm>
          <a:off x="1387475" y="3765550"/>
          <a:ext cx="1001713" cy="115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0" name="Equation" r:id="rId12" imgW="330200" imgH="381000" progId="">
                  <p:embed/>
                </p:oleObj>
              </mc:Choice>
              <mc:Fallback>
                <p:oleObj name="Equation" r:id="rId12" imgW="330200" imgH="381000" progId="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7475" y="3765550"/>
                        <a:ext cx="1001713" cy="1154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2511425" y="4064000"/>
            <a:ext cx="444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latin typeface="Times New Roman" pitchFamily="18" charset="0"/>
              </a:rPr>
              <a:t>=</a:t>
            </a:r>
            <a:endParaRPr lang="en-US" sz="3600">
              <a:latin typeface="Times New Roman" pitchFamily="18" charset="0"/>
            </a:endParaRPr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1978025" y="5486400"/>
            <a:ext cx="444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latin typeface="Times New Roman" pitchFamily="18" charset="0"/>
              </a:rPr>
              <a:t>=</a:t>
            </a:r>
            <a:endParaRPr lang="en-US" sz="3600">
              <a:latin typeface="Times New Roman" pitchFamily="18" charset="0"/>
            </a:endParaRPr>
          </a:p>
        </p:txBody>
      </p:sp>
      <p:graphicFrame>
        <p:nvGraphicFramePr>
          <p:cNvPr id="4121" name="Object 25"/>
          <p:cNvGraphicFramePr>
            <a:graphicFrameLocks noChangeAspect="1"/>
          </p:cNvGraphicFramePr>
          <p:nvPr/>
        </p:nvGraphicFramePr>
        <p:xfrm>
          <a:off x="854075" y="5187950"/>
          <a:ext cx="1001713" cy="115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1" name="Equation" r:id="rId14" imgW="330200" imgH="381000" progId="">
                  <p:embed/>
                </p:oleObj>
              </mc:Choice>
              <mc:Fallback>
                <p:oleObj name="Equation" r:id="rId14" imgW="330200" imgH="381000" progId="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4075" y="5187950"/>
                        <a:ext cx="1001713" cy="1154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30" name="Object 34"/>
          <p:cNvGraphicFramePr>
            <a:graphicFrameLocks noChangeAspect="1"/>
          </p:cNvGraphicFramePr>
          <p:nvPr/>
        </p:nvGraphicFramePr>
        <p:xfrm>
          <a:off x="2620963" y="5187950"/>
          <a:ext cx="1039812" cy="115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2" name="Equation" r:id="rId15" imgW="342900" imgH="381000" progId="">
                  <p:embed/>
                </p:oleObj>
              </mc:Choice>
              <mc:Fallback>
                <p:oleObj name="Equation" r:id="rId15" imgW="342900" imgH="381000" progId="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0963" y="5187950"/>
                        <a:ext cx="1039812" cy="1154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31" name="Text Box 35"/>
          <p:cNvSpPr txBox="1">
            <a:spLocks noChangeArrowheads="1"/>
          </p:cNvSpPr>
          <p:nvPr/>
        </p:nvSpPr>
        <p:spPr bwMode="auto">
          <a:xfrm>
            <a:off x="3730625" y="5486400"/>
            <a:ext cx="444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latin typeface="Times New Roman" pitchFamily="18" charset="0"/>
              </a:rPr>
              <a:t>=</a:t>
            </a:r>
            <a:endParaRPr lang="en-US" sz="3600">
              <a:latin typeface="Times New Roman" pitchFamily="18" charset="0"/>
            </a:endParaRPr>
          </a:p>
        </p:txBody>
      </p:sp>
      <p:graphicFrame>
        <p:nvGraphicFramePr>
          <p:cNvPr id="4132" name="Object 36"/>
          <p:cNvGraphicFramePr>
            <a:graphicFrameLocks noChangeAspect="1"/>
          </p:cNvGraphicFramePr>
          <p:nvPr/>
        </p:nvGraphicFramePr>
        <p:xfrm>
          <a:off x="4246563" y="5267325"/>
          <a:ext cx="1385887" cy="107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3" name="Equation" r:id="rId17" imgW="457200" imgH="355600" progId="">
                  <p:embed/>
                </p:oleObj>
              </mc:Choice>
              <mc:Fallback>
                <p:oleObj name="Equation" r:id="rId17" imgW="457200" imgH="355600" progId="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6563" y="5267325"/>
                        <a:ext cx="1385887" cy="1077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33" name="Text Box 37"/>
          <p:cNvSpPr txBox="1">
            <a:spLocks noChangeArrowheads="1"/>
          </p:cNvSpPr>
          <p:nvPr/>
        </p:nvSpPr>
        <p:spPr bwMode="auto">
          <a:xfrm>
            <a:off x="5719763" y="5486400"/>
            <a:ext cx="444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latin typeface="Times New Roman" pitchFamily="18" charset="0"/>
              </a:rPr>
              <a:t>=</a:t>
            </a:r>
            <a:endParaRPr lang="en-US" sz="3600">
              <a:latin typeface="Times New Roman" pitchFamily="18" charset="0"/>
            </a:endParaRPr>
          </a:p>
        </p:txBody>
      </p:sp>
      <p:graphicFrame>
        <p:nvGraphicFramePr>
          <p:cNvPr id="4134" name="Object 38"/>
          <p:cNvGraphicFramePr>
            <a:graphicFrameLocks noChangeAspect="1"/>
          </p:cNvGraphicFramePr>
          <p:nvPr/>
        </p:nvGraphicFramePr>
        <p:xfrm>
          <a:off x="6278563" y="5227638"/>
          <a:ext cx="885825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4" name="Equation" r:id="rId19" imgW="292100" imgH="355600" progId="">
                  <p:embed/>
                </p:oleObj>
              </mc:Choice>
              <mc:Fallback>
                <p:oleObj name="Equation" r:id="rId19" imgW="292100" imgH="355600" progId="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8563" y="5227638"/>
                        <a:ext cx="885825" cy="107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35" name="Oval 39"/>
          <p:cNvSpPr>
            <a:spLocks noChangeArrowheads="1"/>
          </p:cNvSpPr>
          <p:nvPr/>
        </p:nvSpPr>
        <p:spPr bwMode="auto">
          <a:xfrm>
            <a:off x="6134100" y="5080000"/>
            <a:ext cx="1066800" cy="13716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4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autoUpdateAnimBg="0"/>
      <p:bldP spid="4112" grpId="0" autoUpdateAnimBg="0"/>
      <p:bldP spid="4115" grpId="0" autoUpdateAnimBg="0"/>
      <p:bldP spid="4116" grpId="0" animBg="1"/>
      <p:bldP spid="4119" grpId="0" autoUpdateAnimBg="0"/>
      <p:bldP spid="4120" grpId="0" autoUpdateAnimBg="0"/>
      <p:bldP spid="4131" grpId="0" autoUpdateAnimBg="0"/>
      <p:bldP spid="4133" grpId="0" autoUpdateAnimBg="0"/>
      <p:bldP spid="41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28600" y="228600"/>
            <a:ext cx="243483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accent2"/>
                </a:solidFill>
                <a:latin typeface="Times New Roman" pitchFamily="18" charset="0"/>
              </a:rPr>
              <a:t>Watch This)</a:t>
            </a:r>
            <a:endParaRPr lang="en-US" sz="3600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124200" y="3810000"/>
            <a:ext cx="131318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Times New Roman" pitchFamily="18" charset="0"/>
              </a:rPr>
              <a:t>Ex. 4</a:t>
            </a:r>
            <a:r>
              <a:rPr lang="en-US" sz="3600" dirty="0">
                <a:latin typeface="Times New Roman" pitchFamily="18" charset="0"/>
              </a:rPr>
              <a:t>)</a:t>
            </a:r>
          </a:p>
        </p:txBody>
      </p:sp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1235075" y="882650"/>
          <a:ext cx="727075" cy="107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9" name="Equation" r:id="rId4" imgW="241300" imgH="355600" progId="">
                  <p:embed/>
                </p:oleObj>
              </mc:Choice>
              <mc:Fallback>
                <p:oleObj name="Equation" r:id="rId4" imgW="241300" imgH="35560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5075" y="882650"/>
                        <a:ext cx="727075" cy="1074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4703763" y="850900"/>
          <a:ext cx="1538287" cy="1147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0" name="Equation" r:id="rId6" imgW="508000" imgH="381000" progId="">
                  <p:embed/>
                </p:oleObj>
              </mc:Choice>
              <mc:Fallback>
                <p:oleObj name="Equation" r:id="rId6" imgW="508000" imgH="38100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3763" y="850900"/>
                        <a:ext cx="1538287" cy="1147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8" name="Object 8"/>
          <p:cNvGraphicFramePr>
            <a:graphicFrameLocks noChangeAspect="1"/>
          </p:cNvGraphicFramePr>
          <p:nvPr/>
        </p:nvGraphicFramePr>
        <p:xfrm>
          <a:off x="4722813" y="3638550"/>
          <a:ext cx="1482725" cy="113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1" name="Equation" r:id="rId8" imgW="495300" imgH="381000" progId="">
                  <p:embed/>
                </p:oleObj>
              </mc:Choice>
              <mc:Fallback>
                <p:oleObj name="Equation" r:id="rId8" imgW="495300" imgH="381000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2813" y="3638550"/>
                        <a:ext cx="1482725" cy="1139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0" y="3733800"/>
            <a:ext cx="131318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Times New Roman" pitchFamily="18" charset="0"/>
              </a:rPr>
              <a:t>Ex. 3)</a:t>
            </a:r>
            <a:endParaRPr lang="en-US" sz="3600" dirty="0">
              <a:latin typeface="Times New Roman" pitchFamily="18" charset="0"/>
            </a:endParaRPr>
          </a:p>
        </p:txBody>
      </p:sp>
      <p:graphicFrame>
        <p:nvGraphicFramePr>
          <p:cNvPr id="5130" name="Object 10"/>
          <p:cNvGraphicFramePr>
            <a:graphicFrameLocks noChangeAspect="1"/>
          </p:cNvGraphicFramePr>
          <p:nvPr/>
        </p:nvGraphicFramePr>
        <p:xfrm>
          <a:off x="1235075" y="3562350"/>
          <a:ext cx="727075" cy="115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2" name="Equation" r:id="rId10" imgW="241300" imgH="381000" progId="">
                  <p:embed/>
                </p:oleObj>
              </mc:Choice>
              <mc:Fallback>
                <p:oleObj name="Equation" r:id="rId10" imgW="241300" imgH="381000" progId="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5075" y="3562350"/>
                        <a:ext cx="727075" cy="1150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1" name="Freeform 11"/>
          <p:cNvSpPr>
            <a:spLocks/>
          </p:cNvSpPr>
          <p:nvPr/>
        </p:nvSpPr>
        <p:spPr bwMode="auto">
          <a:xfrm>
            <a:off x="1935163" y="1085850"/>
            <a:ext cx="325437" cy="688975"/>
          </a:xfrm>
          <a:custGeom>
            <a:avLst/>
            <a:gdLst/>
            <a:ahLst/>
            <a:cxnLst>
              <a:cxn ang="0">
                <a:pos x="16" y="434"/>
              </a:cxn>
              <a:cxn ang="0">
                <a:pos x="95" y="410"/>
              </a:cxn>
              <a:cxn ang="0">
                <a:pos x="166" y="363"/>
              </a:cxn>
              <a:cxn ang="0">
                <a:pos x="205" y="229"/>
              </a:cxn>
              <a:cxn ang="0">
                <a:pos x="158" y="102"/>
              </a:cxn>
              <a:cxn ang="0">
                <a:pos x="0" y="0"/>
              </a:cxn>
            </a:cxnLst>
            <a:rect l="0" t="0" r="r" b="b"/>
            <a:pathLst>
              <a:path w="205" h="434">
                <a:moveTo>
                  <a:pt x="16" y="434"/>
                </a:moveTo>
                <a:lnTo>
                  <a:pt x="95" y="410"/>
                </a:lnTo>
                <a:lnTo>
                  <a:pt x="166" y="363"/>
                </a:lnTo>
                <a:lnTo>
                  <a:pt x="205" y="229"/>
                </a:lnTo>
                <a:lnTo>
                  <a:pt x="158" y="102"/>
                </a:ln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CC0000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Oval 12"/>
          <p:cNvSpPr>
            <a:spLocks noChangeArrowheads="1"/>
          </p:cNvSpPr>
          <p:nvPr/>
        </p:nvSpPr>
        <p:spPr bwMode="auto">
          <a:xfrm>
            <a:off x="1193800" y="1419225"/>
            <a:ext cx="762000" cy="6096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3" name="Freeform 13"/>
          <p:cNvSpPr>
            <a:spLocks/>
          </p:cNvSpPr>
          <p:nvPr/>
        </p:nvSpPr>
        <p:spPr bwMode="auto">
          <a:xfrm>
            <a:off x="1947863" y="3835400"/>
            <a:ext cx="325437" cy="688975"/>
          </a:xfrm>
          <a:custGeom>
            <a:avLst/>
            <a:gdLst/>
            <a:ahLst/>
            <a:cxnLst>
              <a:cxn ang="0">
                <a:pos x="16" y="434"/>
              </a:cxn>
              <a:cxn ang="0">
                <a:pos x="95" y="410"/>
              </a:cxn>
              <a:cxn ang="0">
                <a:pos x="166" y="363"/>
              </a:cxn>
              <a:cxn ang="0">
                <a:pos x="205" y="229"/>
              </a:cxn>
              <a:cxn ang="0">
                <a:pos x="158" y="102"/>
              </a:cxn>
              <a:cxn ang="0">
                <a:pos x="0" y="0"/>
              </a:cxn>
            </a:cxnLst>
            <a:rect l="0" t="0" r="r" b="b"/>
            <a:pathLst>
              <a:path w="205" h="434">
                <a:moveTo>
                  <a:pt x="16" y="434"/>
                </a:moveTo>
                <a:lnTo>
                  <a:pt x="95" y="410"/>
                </a:lnTo>
                <a:lnTo>
                  <a:pt x="166" y="363"/>
                </a:lnTo>
                <a:lnTo>
                  <a:pt x="205" y="229"/>
                </a:lnTo>
                <a:lnTo>
                  <a:pt x="158" y="102"/>
                </a:ln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CC0000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Oval 14"/>
          <p:cNvSpPr>
            <a:spLocks noChangeArrowheads="1"/>
          </p:cNvSpPr>
          <p:nvPr/>
        </p:nvSpPr>
        <p:spPr bwMode="auto">
          <a:xfrm>
            <a:off x="1206500" y="4168775"/>
            <a:ext cx="762000" cy="6096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135" name="Object 15"/>
          <p:cNvGraphicFramePr>
            <a:graphicFrameLocks noChangeAspect="1"/>
          </p:cNvGraphicFramePr>
          <p:nvPr/>
        </p:nvGraphicFramePr>
        <p:xfrm>
          <a:off x="1350963" y="2339975"/>
          <a:ext cx="460375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3" name="Equation" r:id="rId12" imgW="152400" imgH="165100" progId="">
                  <p:embed/>
                </p:oleObj>
              </mc:Choice>
              <mc:Fallback>
                <p:oleObj name="Equation" r:id="rId12" imgW="152400" imgH="165100" progId="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0963" y="2339975"/>
                        <a:ext cx="460375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6" name="Oval 16"/>
          <p:cNvSpPr>
            <a:spLocks noChangeArrowheads="1"/>
          </p:cNvSpPr>
          <p:nvPr/>
        </p:nvSpPr>
        <p:spPr bwMode="auto">
          <a:xfrm>
            <a:off x="2362200" y="2286000"/>
            <a:ext cx="762000" cy="6096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137" name="Object 17"/>
          <p:cNvGraphicFramePr>
            <a:graphicFrameLocks noChangeAspect="1"/>
          </p:cNvGraphicFramePr>
          <p:nvPr/>
        </p:nvGraphicFramePr>
        <p:xfrm>
          <a:off x="1041400" y="5008563"/>
          <a:ext cx="107315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4" name="Equation" r:id="rId14" imgW="355600" imgH="165100" progId="">
                  <p:embed/>
                </p:oleObj>
              </mc:Choice>
              <mc:Fallback>
                <p:oleObj name="Equation" r:id="rId14" imgW="355600" imgH="165100" progId="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1400" y="5008563"/>
                        <a:ext cx="1073150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8" name="Oval 18"/>
          <p:cNvSpPr>
            <a:spLocks noChangeArrowheads="1"/>
          </p:cNvSpPr>
          <p:nvPr/>
        </p:nvSpPr>
        <p:spPr bwMode="auto">
          <a:xfrm>
            <a:off x="2133600" y="5575300"/>
            <a:ext cx="1066800" cy="7620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139" name="Object 19"/>
          <p:cNvGraphicFramePr>
            <a:graphicFrameLocks noChangeAspect="1"/>
          </p:cNvGraphicFramePr>
          <p:nvPr/>
        </p:nvGraphicFramePr>
        <p:xfrm>
          <a:off x="1335088" y="5694363"/>
          <a:ext cx="458787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5" name="Equation" r:id="rId16" imgW="152400" imgH="165100" progId="">
                  <p:embed/>
                </p:oleObj>
              </mc:Choice>
              <mc:Fallback>
                <p:oleObj name="Equation" r:id="rId16" imgW="152400" imgH="165100" progId="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5088" y="5694363"/>
                        <a:ext cx="458787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0" name="Oval 20"/>
          <p:cNvSpPr>
            <a:spLocks noChangeArrowheads="1"/>
          </p:cNvSpPr>
          <p:nvPr/>
        </p:nvSpPr>
        <p:spPr bwMode="auto">
          <a:xfrm>
            <a:off x="5410200" y="793750"/>
            <a:ext cx="762000" cy="6096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1" name="Freeform 21"/>
          <p:cNvSpPr>
            <a:spLocks/>
          </p:cNvSpPr>
          <p:nvPr/>
        </p:nvSpPr>
        <p:spPr bwMode="auto">
          <a:xfrm flipV="1">
            <a:off x="6159500" y="1098550"/>
            <a:ext cx="325438" cy="688975"/>
          </a:xfrm>
          <a:custGeom>
            <a:avLst/>
            <a:gdLst/>
            <a:ahLst/>
            <a:cxnLst>
              <a:cxn ang="0">
                <a:pos x="16" y="434"/>
              </a:cxn>
              <a:cxn ang="0">
                <a:pos x="95" y="410"/>
              </a:cxn>
              <a:cxn ang="0">
                <a:pos x="166" y="363"/>
              </a:cxn>
              <a:cxn ang="0">
                <a:pos x="205" y="229"/>
              </a:cxn>
              <a:cxn ang="0">
                <a:pos x="158" y="102"/>
              </a:cxn>
              <a:cxn ang="0">
                <a:pos x="0" y="0"/>
              </a:cxn>
            </a:cxnLst>
            <a:rect l="0" t="0" r="r" b="b"/>
            <a:pathLst>
              <a:path w="205" h="434">
                <a:moveTo>
                  <a:pt x="16" y="434"/>
                </a:moveTo>
                <a:lnTo>
                  <a:pt x="95" y="410"/>
                </a:lnTo>
                <a:lnTo>
                  <a:pt x="166" y="363"/>
                </a:lnTo>
                <a:lnTo>
                  <a:pt x="205" y="229"/>
                </a:lnTo>
                <a:lnTo>
                  <a:pt x="158" y="102"/>
                </a:ln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CC0000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142" name="Object 22"/>
          <p:cNvGraphicFramePr>
            <a:graphicFrameLocks noChangeAspect="1"/>
          </p:cNvGraphicFramePr>
          <p:nvPr/>
        </p:nvGraphicFramePr>
        <p:xfrm>
          <a:off x="6616700" y="850900"/>
          <a:ext cx="1731963" cy="1147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6" name="Equation" r:id="rId18" imgW="571500" imgH="381000" progId="">
                  <p:embed/>
                </p:oleObj>
              </mc:Choice>
              <mc:Fallback>
                <p:oleObj name="Equation" r:id="rId18" imgW="571500" imgH="381000" progId="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6700" y="850900"/>
                        <a:ext cx="1731963" cy="1147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3" name="Object 23"/>
          <p:cNvGraphicFramePr>
            <a:graphicFrameLocks noChangeAspect="1"/>
          </p:cNvGraphicFramePr>
          <p:nvPr/>
        </p:nvGraphicFramePr>
        <p:xfrm>
          <a:off x="4418013" y="1949450"/>
          <a:ext cx="960437" cy="1147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7" name="Equation" r:id="rId20" imgW="317500" imgH="381000" progId="">
                  <p:embed/>
                </p:oleObj>
              </mc:Choice>
              <mc:Fallback>
                <p:oleObj name="Equation" r:id="rId20" imgW="317500" imgH="381000" progId="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8013" y="1949450"/>
                        <a:ext cx="960437" cy="1147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4" name="Object 24"/>
          <p:cNvGraphicFramePr>
            <a:graphicFrameLocks noChangeAspect="1"/>
          </p:cNvGraphicFramePr>
          <p:nvPr/>
        </p:nvGraphicFramePr>
        <p:xfrm>
          <a:off x="5429250" y="2249488"/>
          <a:ext cx="1193800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8" name="Equation" r:id="rId22" imgW="393700" imgH="165100" progId="">
                  <p:embed/>
                </p:oleObj>
              </mc:Choice>
              <mc:Fallback>
                <p:oleObj name="Equation" r:id="rId22" imgW="393700" imgH="165100" progId="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0" y="2249488"/>
                        <a:ext cx="1193800" cy="49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5" name="Object 25"/>
          <p:cNvGraphicFramePr>
            <a:graphicFrameLocks noChangeAspect="1"/>
          </p:cNvGraphicFramePr>
          <p:nvPr/>
        </p:nvGraphicFramePr>
        <p:xfrm>
          <a:off x="6602413" y="2252663"/>
          <a:ext cx="1000125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9" name="Equation" r:id="rId24" imgW="330200" imgH="165100" progId="">
                  <p:embed/>
                </p:oleObj>
              </mc:Choice>
              <mc:Fallback>
                <p:oleObj name="Equation" r:id="rId24" imgW="330200" imgH="165100" progId="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2413" y="2252663"/>
                        <a:ext cx="1000125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6" name="Object 26"/>
          <p:cNvGraphicFramePr>
            <a:graphicFrameLocks noChangeAspect="1"/>
          </p:cNvGraphicFramePr>
          <p:nvPr/>
        </p:nvGraphicFramePr>
        <p:xfrm>
          <a:off x="7507288" y="1963738"/>
          <a:ext cx="1000125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0" name="Equation" r:id="rId26" imgW="330200" imgH="355600" progId="">
                  <p:embed/>
                </p:oleObj>
              </mc:Choice>
              <mc:Fallback>
                <p:oleObj name="Equation" r:id="rId26" imgW="330200" imgH="355600" progId="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7288" y="1963738"/>
                        <a:ext cx="1000125" cy="107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7" name="Oval 27"/>
          <p:cNvSpPr>
            <a:spLocks noChangeArrowheads="1"/>
          </p:cNvSpPr>
          <p:nvPr/>
        </p:nvSpPr>
        <p:spPr bwMode="auto">
          <a:xfrm>
            <a:off x="7835900" y="1917700"/>
            <a:ext cx="685800" cy="12954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8" name="Oval 28"/>
          <p:cNvSpPr>
            <a:spLocks noChangeArrowheads="1"/>
          </p:cNvSpPr>
          <p:nvPr/>
        </p:nvSpPr>
        <p:spPr bwMode="auto">
          <a:xfrm>
            <a:off x="4686300" y="3603625"/>
            <a:ext cx="762000" cy="6096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9" name="Freeform 29"/>
          <p:cNvSpPr>
            <a:spLocks/>
          </p:cNvSpPr>
          <p:nvPr/>
        </p:nvSpPr>
        <p:spPr bwMode="auto">
          <a:xfrm flipH="1" flipV="1">
            <a:off x="4394200" y="3908425"/>
            <a:ext cx="325438" cy="688975"/>
          </a:xfrm>
          <a:custGeom>
            <a:avLst/>
            <a:gdLst/>
            <a:ahLst/>
            <a:cxnLst>
              <a:cxn ang="0">
                <a:pos x="16" y="434"/>
              </a:cxn>
              <a:cxn ang="0">
                <a:pos x="95" y="410"/>
              </a:cxn>
              <a:cxn ang="0">
                <a:pos x="166" y="363"/>
              </a:cxn>
              <a:cxn ang="0">
                <a:pos x="205" y="229"/>
              </a:cxn>
              <a:cxn ang="0">
                <a:pos x="158" y="102"/>
              </a:cxn>
              <a:cxn ang="0">
                <a:pos x="0" y="0"/>
              </a:cxn>
            </a:cxnLst>
            <a:rect l="0" t="0" r="r" b="b"/>
            <a:pathLst>
              <a:path w="205" h="434">
                <a:moveTo>
                  <a:pt x="16" y="434"/>
                </a:moveTo>
                <a:lnTo>
                  <a:pt x="95" y="410"/>
                </a:lnTo>
                <a:lnTo>
                  <a:pt x="166" y="363"/>
                </a:lnTo>
                <a:lnTo>
                  <a:pt x="205" y="229"/>
                </a:lnTo>
                <a:lnTo>
                  <a:pt x="158" y="102"/>
                </a:ln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CC0000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150" name="Object 30"/>
          <p:cNvGraphicFramePr>
            <a:graphicFrameLocks noChangeAspect="1"/>
          </p:cNvGraphicFramePr>
          <p:nvPr/>
        </p:nvGraphicFramePr>
        <p:xfrm>
          <a:off x="6254750" y="3638550"/>
          <a:ext cx="1711325" cy="113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1" name="Equation" r:id="rId28" imgW="571500" imgH="381000" progId="">
                  <p:embed/>
                </p:oleObj>
              </mc:Choice>
              <mc:Fallback>
                <p:oleObj name="Equation" r:id="rId28" imgW="571500" imgH="381000" progId="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4750" y="3638550"/>
                        <a:ext cx="1711325" cy="1139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51" name="Object 31"/>
          <p:cNvGraphicFramePr>
            <a:graphicFrameLocks noChangeAspect="1"/>
          </p:cNvGraphicFramePr>
          <p:nvPr/>
        </p:nvGraphicFramePr>
        <p:xfrm>
          <a:off x="4418013" y="4889500"/>
          <a:ext cx="960437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2" name="Equation" r:id="rId30" imgW="317500" imgH="381000" progId="">
                  <p:embed/>
                </p:oleObj>
              </mc:Choice>
              <mc:Fallback>
                <p:oleObj name="Equation" r:id="rId30" imgW="317500" imgH="381000" progId="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8013" y="4889500"/>
                        <a:ext cx="960437" cy="1149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52" name="Object 32"/>
          <p:cNvGraphicFramePr>
            <a:graphicFrameLocks noChangeAspect="1"/>
          </p:cNvGraphicFramePr>
          <p:nvPr/>
        </p:nvGraphicFramePr>
        <p:xfrm>
          <a:off x="5429250" y="5187950"/>
          <a:ext cx="11938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3" name="Equation" r:id="rId32" imgW="393700" imgH="165100" progId="">
                  <p:embed/>
                </p:oleObj>
              </mc:Choice>
              <mc:Fallback>
                <p:oleObj name="Equation" r:id="rId32" imgW="393700" imgH="165100" progId="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0" y="5187950"/>
                        <a:ext cx="1193800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53" name="Object 33"/>
          <p:cNvGraphicFramePr>
            <a:graphicFrameLocks noChangeAspect="1"/>
          </p:cNvGraphicFramePr>
          <p:nvPr/>
        </p:nvGraphicFramePr>
        <p:xfrm>
          <a:off x="6602413" y="5194300"/>
          <a:ext cx="1000125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4" name="Equation" r:id="rId34" imgW="330200" imgH="165100" progId="">
                  <p:embed/>
                </p:oleObj>
              </mc:Choice>
              <mc:Fallback>
                <p:oleObj name="Equation" r:id="rId34" imgW="330200" imgH="165100" progId="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2413" y="5194300"/>
                        <a:ext cx="1000125" cy="49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54" name="Object 34"/>
          <p:cNvGraphicFramePr>
            <a:graphicFrameLocks noChangeAspect="1"/>
          </p:cNvGraphicFramePr>
          <p:nvPr/>
        </p:nvGraphicFramePr>
        <p:xfrm>
          <a:off x="7559675" y="4956175"/>
          <a:ext cx="1000125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5" name="Equation" r:id="rId36" imgW="330200" imgH="355600" progId="">
                  <p:embed/>
                </p:oleObj>
              </mc:Choice>
              <mc:Fallback>
                <p:oleObj name="Equation" r:id="rId36" imgW="330200" imgH="355600" progId="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9675" y="4956175"/>
                        <a:ext cx="1000125" cy="107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55" name="Oval 35"/>
          <p:cNvSpPr>
            <a:spLocks noChangeArrowheads="1"/>
          </p:cNvSpPr>
          <p:nvPr/>
        </p:nvSpPr>
        <p:spPr bwMode="auto">
          <a:xfrm>
            <a:off x="7888288" y="4910138"/>
            <a:ext cx="685800" cy="12954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156" name="Object 36"/>
          <p:cNvGraphicFramePr>
            <a:graphicFrameLocks noChangeAspect="1"/>
          </p:cNvGraphicFramePr>
          <p:nvPr/>
        </p:nvGraphicFramePr>
        <p:xfrm>
          <a:off x="1879600" y="5757863"/>
          <a:ext cx="1150938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6" name="Equation" r:id="rId38" imgW="381000" imgH="139700" progId="">
                  <p:embed/>
                </p:oleObj>
              </mc:Choice>
              <mc:Fallback>
                <p:oleObj name="Equation" r:id="rId38" imgW="381000" imgH="139700" progId="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9600" y="5757863"/>
                        <a:ext cx="1150938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57" name="Object 37"/>
          <p:cNvGraphicFramePr>
            <a:graphicFrameLocks noChangeAspect="1"/>
          </p:cNvGraphicFramePr>
          <p:nvPr/>
        </p:nvGraphicFramePr>
        <p:xfrm>
          <a:off x="1960563" y="2379663"/>
          <a:ext cx="1073150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7" name="Equation" r:id="rId40" imgW="355600" imgH="139700" progId="">
                  <p:embed/>
                </p:oleObj>
              </mc:Choice>
              <mc:Fallback>
                <p:oleObj name="Equation" r:id="rId40" imgW="355600" imgH="139700" progId="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0563" y="2379663"/>
                        <a:ext cx="1073150" cy="420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50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5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1" grpId="0" animBg="1"/>
      <p:bldP spid="5132" grpId="0" animBg="1"/>
      <p:bldP spid="5133" grpId="0" animBg="1"/>
      <p:bldP spid="5134" grpId="0" animBg="1"/>
      <p:bldP spid="5136" grpId="0" animBg="1"/>
      <p:bldP spid="5138" grpId="0" animBg="1"/>
      <p:bldP spid="5140" grpId="0" animBg="1"/>
      <p:bldP spid="5141" grpId="0" animBg="1"/>
      <p:bldP spid="5147" grpId="0" animBg="1"/>
      <p:bldP spid="5148" grpId="0" animBg="1"/>
      <p:bldP spid="5149" grpId="0" animBg="1"/>
      <p:bldP spid="515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533400" y="228600"/>
            <a:ext cx="1898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chemeClr val="accent2"/>
                </a:solidFill>
                <a:latin typeface="Times New Roman" pitchFamily="18" charset="0"/>
              </a:rPr>
              <a:t>Simplify.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457200" y="1066800"/>
            <a:ext cx="131318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Times New Roman" pitchFamily="18" charset="0"/>
              </a:rPr>
              <a:t>Ex. 5)</a:t>
            </a:r>
            <a:endParaRPr lang="en-US" sz="3600" dirty="0">
              <a:latin typeface="Times New Roman" pitchFamily="18" charset="0"/>
            </a:endParaRPr>
          </a:p>
        </p:txBody>
      </p:sp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706437" y="2114550"/>
          <a:ext cx="1492250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0" name="Equation" r:id="rId4" imgW="495300" imgH="419100" progId="">
                  <p:embed/>
                </p:oleObj>
              </mc:Choice>
              <mc:Fallback>
                <p:oleObj name="Equation" r:id="rId4" imgW="495300" imgH="41910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437" y="2114550"/>
                        <a:ext cx="1492250" cy="1266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3" name="Freeform 9"/>
          <p:cNvSpPr>
            <a:spLocks/>
          </p:cNvSpPr>
          <p:nvPr/>
        </p:nvSpPr>
        <p:spPr bwMode="auto">
          <a:xfrm>
            <a:off x="2217737" y="2427287"/>
            <a:ext cx="325438" cy="688975"/>
          </a:xfrm>
          <a:custGeom>
            <a:avLst/>
            <a:gdLst/>
            <a:ahLst/>
            <a:cxnLst>
              <a:cxn ang="0">
                <a:pos x="16" y="434"/>
              </a:cxn>
              <a:cxn ang="0">
                <a:pos x="95" y="410"/>
              </a:cxn>
              <a:cxn ang="0">
                <a:pos x="166" y="363"/>
              </a:cxn>
              <a:cxn ang="0">
                <a:pos x="205" y="229"/>
              </a:cxn>
              <a:cxn ang="0">
                <a:pos x="158" y="102"/>
              </a:cxn>
              <a:cxn ang="0">
                <a:pos x="0" y="0"/>
              </a:cxn>
            </a:cxnLst>
            <a:rect l="0" t="0" r="r" b="b"/>
            <a:pathLst>
              <a:path w="205" h="434">
                <a:moveTo>
                  <a:pt x="16" y="434"/>
                </a:moveTo>
                <a:lnTo>
                  <a:pt x="95" y="410"/>
                </a:lnTo>
                <a:lnTo>
                  <a:pt x="166" y="363"/>
                </a:lnTo>
                <a:lnTo>
                  <a:pt x="205" y="229"/>
                </a:lnTo>
                <a:lnTo>
                  <a:pt x="158" y="102"/>
                </a:ln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CC0000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Oval 10"/>
          <p:cNvSpPr>
            <a:spLocks noChangeArrowheads="1"/>
          </p:cNvSpPr>
          <p:nvPr/>
        </p:nvSpPr>
        <p:spPr bwMode="auto">
          <a:xfrm>
            <a:off x="1455737" y="2808287"/>
            <a:ext cx="762000" cy="6096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7" name="Oval 13"/>
          <p:cNvSpPr>
            <a:spLocks noChangeArrowheads="1"/>
          </p:cNvSpPr>
          <p:nvPr/>
        </p:nvSpPr>
        <p:spPr bwMode="auto">
          <a:xfrm>
            <a:off x="7437437" y="2008187"/>
            <a:ext cx="1066800" cy="13716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Oval 15"/>
          <p:cNvSpPr>
            <a:spLocks noChangeArrowheads="1"/>
          </p:cNvSpPr>
          <p:nvPr/>
        </p:nvSpPr>
        <p:spPr bwMode="auto">
          <a:xfrm>
            <a:off x="1214437" y="2122487"/>
            <a:ext cx="762000" cy="6096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0" name="Freeform 16"/>
          <p:cNvSpPr>
            <a:spLocks/>
          </p:cNvSpPr>
          <p:nvPr/>
        </p:nvSpPr>
        <p:spPr bwMode="auto">
          <a:xfrm flipH="1" flipV="1">
            <a:off x="922337" y="2427287"/>
            <a:ext cx="325438" cy="688975"/>
          </a:xfrm>
          <a:custGeom>
            <a:avLst/>
            <a:gdLst/>
            <a:ahLst/>
            <a:cxnLst>
              <a:cxn ang="0">
                <a:pos x="16" y="434"/>
              </a:cxn>
              <a:cxn ang="0">
                <a:pos x="95" y="410"/>
              </a:cxn>
              <a:cxn ang="0">
                <a:pos x="166" y="363"/>
              </a:cxn>
              <a:cxn ang="0">
                <a:pos x="205" y="229"/>
              </a:cxn>
              <a:cxn ang="0">
                <a:pos x="158" y="102"/>
              </a:cxn>
              <a:cxn ang="0">
                <a:pos x="0" y="0"/>
              </a:cxn>
            </a:cxnLst>
            <a:rect l="0" t="0" r="r" b="b"/>
            <a:pathLst>
              <a:path w="205" h="434">
                <a:moveTo>
                  <a:pt x="16" y="434"/>
                </a:moveTo>
                <a:lnTo>
                  <a:pt x="95" y="410"/>
                </a:lnTo>
                <a:lnTo>
                  <a:pt x="166" y="363"/>
                </a:lnTo>
                <a:lnTo>
                  <a:pt x="205" y="229"/>
                </a:lnTo>
                <a:lnTo>
                  <a:pt x="158" y="102"/>
                </a:ln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CC0000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61" name="Object 17"/>
          <p:cNvGraphicFramePr>
            <a:graphicFrameLocks noChangeAspect="1"/>
          </p:cNvGraphicFramePr>
          <p:nvPr/>
        </p:nvGraphicFramePr>
        <p:xfrm>
          <a:off x="2438400" y="2133600"/>
          <a:ext cx="2408237" cy="1150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1" name="Equation" r:id="rId6" imgW="800100" imgH="381000" progId="">
                  <p:embed/>
                </p:oleObj>
              </mc:Choice>
              <mc:Fallback>
                <p:oleObj name="Equation" r:id="rId6" imgW="800100" imgH="381000" progId="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133600"/>
                        <a:ext cx="2408237" cy="1150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2" name="Object 18"/>
          <p:cNvGraphicFramePr>
            <a:graphicFrameLocks noChangeAspect="1"/>
          </p:cNvGraphicFramePr>
          <p:nvPr/>
        </p:nvGraphicFramePr>
        <p:xfrm>
          <a:off x="5075237" y="2132012"/>
          <a:ext cx="1643063" cy="115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2" name="Equation" r:id="rId8" imgW="546100" imgH="381000" progId="">
                  <p:embed/>
                </p:oleObj>
              </mc:Choice>
              <mc:Fallback>
                <p:oleObj name="Equation" r:id="rId8" imgW="546100" imgH="381000" progId="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5237" y="2132012"/>
                        <a:ext cx="1643063" cy="1150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3" name="Object 19"/>
          <p:cNvGraphicFramePr>
            <a:graphicFrameLocks noChangeAspect="1"/>
          </p:cNvGraphicFramePr>
          <p:nvPr/>
        </p:nvGraphicFramePr>
        <p:xfrm>
          <a:off x="6956425" y="2132012"/>
          <a:ext cx="1490662" cy="115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3" name="Equation" r:id="rId10" imgW="495300" imgH="381000" progId="">
                  <p:embed/>
                </p:oleObj>
              </mc:Choice>
              <mc:Fallback>
                <p:oleObj name="Equation" r:id="rId10" imgW="495300" imgH="381000" progId="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6425" y="2132012"/>
                        <a:ext cx="1490662" cy="1150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3" grpId="0" animBg="1"/>
      <p:bldP spid="6154" grpId="0" animBg="1"/>
      <p:bldP spid="6157" grpId="0" animBg="1"/>
      <p:bldP spid="6159" grpId="0" animBg="1"/>
      <p:bldP spid="616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533400" y="228600"/>
            <a:ext cx="196053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accent2"/>
                </a:solidFill>
                <a:latin typeface="Times New Roman" pitchFamily="18" charset="0"/>
              </a:rPr>
              <a:t>You Try! </a:t>
            </a:r>
            <a:endParaRPr lang="en-US" sz="3600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1173163" y="806450"/>
          <a:ext cx="1570037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Equation" r:id="rId4" imgW="520700" imgH="381000" progId="">
                  <p:embed/>
                </p:oleObj>
              </mc:Choice>
              <mc:Fallback>
                <p:oleObj name="Equation" r:id="rId4" imgW="520700" imgH="38100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3163" y="806450"/>
                        <a:ext cx="1570037" cy="1149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5" name="Freeform 7"/>
          <p:cNvSpPr>
            <a:spLocks/>
          </p:cNvSpPr>
          <p:nvPr/>
        </p:nvSpPr>
        <p:spPr bwMode="auto">
          <a:xfrm>
            <a:off x="2501900" y="1041400"/>
            <a:ext cx="325438" cy="688975"/>
          </a:xfrm>
          <a:custGeom>
            <a:avLst/>
            <a:gdLst/>
            <a:ahLst/>
            <a:cxnLst>
              <a:cxn ang="0">
                <a:pos x="16" y="434"/>
              </a:cxn>
              <a:cxn ang="0">
                <a:pos x="95" y="410"/>
              </a:cxn>
              <a:cxn ang="0">
                <a:pos x="166" y="363"/>
              </a:cxn>
              <a:cxn ang="0">
                <a:pos x="205" y="229"/>
              </a:cxn>
              <a:cxn ang="0">
                <a:pos x="158" y="102"/>
              </a:cxn>
              <a:cxn ang="0">
                <a:pos x="0" y="0"/>
              </a:cxn>
            </a:cxnLst>
            <a:rect l="0" t="0" r="r" b="b"/>
            <a:pathLst>
              <a:path w="205" h="434">
                <a:moveTo>
                  <a:pt x="16" y="434"/>
                </a:moveTo>
                <a:lnTo>
                  <a:pt x="95" y="410"/>
                </a:lnTo>
                <a:lnTo>
                  <a:pt x="166" y="363"/>
                </a:lnTo>
                <a:lnTo>
                  <a:pt x="205" y="229"/>
                </a:lnTo>
                <a:lnTo>
                  <a:pt x="158" y="102"/>
                </a:ln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CC0000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Oval 8"/>
          <p:cNvSpPr>
            <a:spLocks noChangeArrowheads="1"/>
          </p:cNvSpPr>
          <p:nvPr/>
        </p:nvSpPr>
        <p:spPr bwMode="auto">
          <a:xfrm>
            <a:off x="1828800" y="1371600"/>
            <a:ext cx="685800" cy="6731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177" name="Object 9"/>
          <p:cNvGraphicFramePr>
            <a:graphicFrameLocks noChangeAspect="1"/>
          </p:cNvGraphicFramePr>
          <p:nvPr/>
        </p:nvGraphicFramePr>
        <p:xfrm>
          <a:off x="2913063" y="819150"/>
          <a:ext cx="2722562" cy="115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Equation" r:id="rId6" imgW="901700" imgH="381000" progId="">
                  <p:embed/>
                </p:oleObj>
              </mc:Choice>
              <mc:Fallback>
                <p:oleObj name="Equation" r:id="rId6" imgW="901700" imgH="381000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3063" y="819150"/>
                        <a:ext cx="2722562" cy="1154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8" name="Oval 10"/>
          <p:cNvSpPr>
            <a:spLocks noChangeArrowheads="1"/>
          </p:cNvSpPr>
          <p:nvPr/>
        </p:nvSpPr>
        <p:spPr bwMode="auto">
          <a:xfrm>
            <a:off x="6184900" y="749300"/>
            <a:ext cx="990600" cy="13716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180" name="Object 12"/>
          <p:cNvGraphicFramePr>
            <a:graphicFrameLocks noChangeAspect="1"/>
          </p:cNvGraphicFramePr>
          <p:nvPr/>
        </p:nvGraphicFramePr>
        <p:xfrm>
          <a:off x="5734050" y="819150"/>
          <a:ext cx="1381125" cy="115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Equation" r:id="rId8" imgW="457200" imgH="381000" progId="">
                  <p:embed/>
                </p:oleObj>
              </mc:Choice>
              <mc:Fallback>
                <p:oleObj name="Equation" r:id="rId8" imgW="457200" imgH="381000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4050" y="819150"/>
                        <a:ext cx="1381125" cy="1154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4" name="Oval 16"/>
          <p:cNvSpPr>
            <a:spLocks noChangeArrowheads="1"/>
          </p:cNvSpPr>
          <p:nvPr/>
        </p:nvSpPr>
        <p:spPr bwMode="auto">
          <a:xfrm>
            <a:off x="1422400" y="749300"/>
            <a:ext cx="685800" cy="6731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5" name="Freeform 17"/>
          <p:cNvSpPr>
            <a:spLocks/>
          </p:cNvSpPr>
          <p:nvPr/>
        </p:nvSpPr>
        <p:spPr bwMode="auto">
          <a:xfrm flipH="1" flipV="1">
            <a:off x="1143000" y="1066800"/>
            <a:ext cx="325438" cy="688975"/>
          </a:xfrm>
          <a:custGeom>
            <a:avLst/>
            <a:gdLst/>
            <a:ahLst/>
            <a:cxnLst>
              <a:cxn ang="0">
                <a:pos x="16" y="434"/>
              </a:cxn>
              <a:cxn ang="0">
                <a:pos x="95" y="410"/>
              </a:cxn>
              <a:cxn ang="0">
                <a:pos x="166" y="363"/>
              </a:cxn>
              <a:cxn ang="0">
                <a:pos x="205" y="229"/>
              </a:cxn>
              <a:cxn ang="0">
                <a:pos x="158" y="102"/>
              </a:cxn>
              <a:cxn ang="0">
                <a:pos x="0" y="0"/>
              </a:cxn>
            </a:cxnLst>
            <a:rect l="0" t="0" r="r" b="b"/>
            <a:pathLst>
              <a:path w="205" h="434">
                <a:moveTo>
                  <a:pt x="16" y="434"/>
                </a:moveTo>
                <a:lnTo>
                  <a:pt x="95" y="410"/>
                </a:lnTo>
                <a:lnTo>
                  <a:pt x="166" y="363"/>
                </a:lnTo>
                <a:lnTo>
                  <a:pt x="205" y="229"/>
                </a:lnTo>
                <a:lnTo>
                  <a:pt x="158" y="102"/>
                </a:ln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CC0000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animBg="1"/>
      <p:bldP spid="7176" grpId="0" animBg="1"/>
      <p:bldP spid="7178" grpId="0" animBg="1"/>
      <p:bldP spid="7184" grpId="0" animBg="1"/>
      <p:bldP spid="718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2"/>
          <p:cNvSpPr>
            <a:spLocks noChangeArrowheads="1" noChangeShapeType="1" noTextEdit="1"/>
          </p:cNvSpPr>
          <p:nvPr/>
        </p:nvSpPr>
        <p:spPr bwMode="auto">
          <a:xfrm>
            <a:off x="1981200" y="914400"/>
            <a:ext cx="5029200" cy="24384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6600" kern="1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chemeClr val="accent2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/>
                  </a:outerShdw>
                </a:effectLst>
                <a:latin typeface="Blue Melody"/>
              </a:rPr>
              <a:t>Practice</a:t>
            </a:r>
            <a:endParaRPr lang="en-US" sz="6600" kern="10" dirty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chemeClr val="accent2"/>
                  </a:gs>
                  <a:gs pos="100000">
                    <a:srgbClr val="009999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/>
                </a:outerShdw>
              </a:effectLst>
              <a:latin typeface="Blue Melody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542925" y="4356100"/>
            <a:ext cx="18415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4800">
              <a:solidFill>
                <a:srgbClr val="000000"/>
              </a:solidFill>
              <a:latin typeface="Chalkboard" pitchFamily="1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7800" y="3733800"/>
            <a:ext cx="63209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Pg.  485 # 1 – 4, 17 – 20 and Pg. 487 # 56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078038" y="-95250"/>
            <a:ext cx="52498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u="sng">
                <a:latin typeface="Times New Roman" pitchFamily="18" charset="0"/>
              </a:rPr>
              <a:t>Power of Quotient Property</a:t>
            </a:r>
            <a:endParaRPr lang="en-US" sz="3600">
              <a:latin typeface="Times New Roman" pitchFamily="18" charset="0"/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4860925" y="557213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latin typeface="Times New Roman" pitchFamily="18" charset="0"/>
              </a:rPr>
              <a:t>x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5165725" y="596900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a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4876800" y="1103313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latin typeface="Times New Roman" pitchFamily="18" charset="0"/>
              </a:rPr>
              <a:t>y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5181600" y="1143000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a</a:t>
            </a:r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4813300" y="1287463"/>
            <a:ext cx="685800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4276725" y="868363"/>
            <a:ext cx="444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latin typeface="Times New Roman" pitchFamily="18" charset="0"/>
              </a:rPr>
              <a:t>=</a:t>
            </a:r>
            <a:endParaRPr lang="en-US" sz="3600">
              <a:latin typeface="Times New Roman" pitchFamily="18" charset="0"/>
            </a:endParaRP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1600200" y="0"/>
            <a:ext cx="6096000" cy="1828800"/>
          </a:xfrm>
          <a:prstGeom prst="rect">
            <a:avLst/>
          </a:prstGeom>
          <a:noFill/>
          <a:ln w="3810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346" name="Object 10"/>
          <p:cNvGraphicFramePr>
            <a:graphicFrameLocks noChangeAspect="1"/>
          </p:cNvGraphicFramePr>
          <p:nvPr/>
        </p:nvGraphicFramePr>
        <p:xfrm>
          <a:off x="3173413" y="328613"/>
          <a:ext cx="1135062" cy="161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1" name="Equation" r:id="rId4" imgW="330200" imgH="469900" progId="">
                  <p:embed/>
                </p:oleObj>
              </mc:Choice>
              <mc:Fallback>
                <p:oleObj name="Equation" r:id="rId4" imgW="330200" imgH="469900" progId="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3413" y="328613"/>
                        <a:ext cx="1135062" cy="161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59" name="Object 23"/>
          <p:cNvGraphicFramePr>
            <a:graphicFrameLocks noChangeAspect="1"/>
          </p:cNvGraphicFramePr>
          <p:nvPr/>
        </p:nvGraphicFramePr>
        <p:xfrm>
          <a:off x="304800" y="1828800"/>
          <a:ext cx="923925" cy="457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2" name="Equation" r:id="rId6" imgW="469900" imgH="2324100" progId="">
                  <p:embed/>
                </p:oleObj>
              </mc:Choice>
              <mc:Fallback>
                <p:oleObj name="Equation" r:id="rId6" imgW="469900" imgH="2324100" progId="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828800"/>
                        <a:ext cx="923925" cy="4570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60" name="Object 24"/>
          <p:cNvGraphicFramePr>
            <a:graphicFrameLocks noChangeAspect="1"/>
          </p:cNvGraphicFramePr>
          <p:nvPr/>
        </p:nvGraphicFramePr>
        <p:xfrm>
          <a:off x="4495800" y="1905000"/>
          <a:ext cx="66357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3" name="Equation" r:id="rId8" imgW="228600" imgH="393700" progId="">
                  <p:embed/>
                </p:oleObj>
              </mc:Choice>
              <mc:Fallback>
                <p:oleObj name="Equation" r:id="rId8" imgW="228600" imgH="393700" progId="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1905000"/>
                        <a:ext cx="663575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61" name="Object 25"/>
          <p:cNvGraphicFramePr>
            <a:graphicFrameLocks noChangeAspect="1"/>
          </p:cNvGraphicFramePr>
          <p:nvPr/>
        </p:nvGraphicFramePr>
        <p:xfrm>
          <a:off x="4572000" y="3581400"/>
          <a:ext cx="58578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4" name="Equation" r:id="rId10" imgW="215900" imgH="393700" progId="">
                  <p:embed/>
                </p:oleObj>
              </mc:Choice>
              <mc:Fallback>
                <p:oleObj name="Equation" r:id="rId10" imgW="215900" imgH="393700" progId="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581400"/>
                        <a:ext cx="585788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63" name="Object 27"/>
          <p:cNvGraphicFramePr>
            <a:graphicFrameLocks noChangeAspect="1"/>
          </p:cNvGraphicFramePr>
          <p:nvPr/>
        </p:nvGraphicFramePr>
        <p:xfrm>
          <a:off x="4419600" y="5334000"/>
          <a:ext cx="922338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5" name="Equation" r:id="rId12" imgW="317500" imgH="393700" progId="">
                  <p:embed/>
                </p:oleObj>
              </mc:Choice>
              <mc:Fallback>
                <p:oleObj name="Equation" r:id="rId12" imgW="317500" imgH="393700" progId="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5334000"/>
                        <a:ext cx="922338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B1B8FB"/>
      </a:lt1>
      <a:dk2>
        <a:srgbClr val="000080"/>
      </a:dk2>
      <a:lt2>
        <a:srgbClr val="3E3E5C"/>
      </a:lt2>
      <a:accent1>
        <a:srgbClr val="60597B"/>
      </a:accent1>
      <a:accent2>
        <a:srgbClr val="800080"/>
      </a:accent2>
      <a:accent3>
        <a:srgbClr val="D5D8FD"/>
      </a:accent3>
      <a:accent4>
        <a:srgbClr val="000000"/>
      </a:accent4>
      <a:accent5>
        <a:srgbClr val="B6B5BF"/>
      </a:accent5>
      <a:accent6>
        <a:srgbClr val="730073"/>
      </a:accent6>
      <a:hlink>
        <a:srgbClr val="99CCFF"/>
      </a:hlink>
      <a:folHlink>
        <a:srgbClr val="FFFF99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2213</TotalTime>
  <Words>170</Words>
  <Application>Microsoft Macintosh PowerPoint</Application>
  <PresentationFormat>On-screen Show (4:3)</PresentationFormat>
  <Paragraphs>77</Paragraphs>
  <Slides>14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Blank Presentation</vt:lpstr>
      <vt:lpstr>Advantage</vt:lpstr>
      <vt:lpstr>Equation</vt:lpstr>
      <vt:lpstr>Starter Challenge</vt:lpstr>
      <vt:lpstr>PowerPoint Presentation</vt:lpstr>
      <vt:lpstr>Quotient of Powers Property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Before You Go…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Cindy Bateman</dc:creator>
  <cp:lastModifiedBy>Rachel  Patterson</cp:lastModifiedBy>
  <cp:revision>29</cp:revision>
  <cp:lastPrinted>2008-01-11T20:14:09Z</cp:lastPrinted>
  <dcterms:created xsi:type="dcterms:W3CDTF">2006-01-12T00:38:10Z</dcterms:created>
  <dcterms:modified xsi:type="dcterms:W3CDTF">2014-01-27T21:42:58Z</dcterms:modified>
</cp:coreProperties>
</file>