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83" r:id="rId3"/>
    <p:sldId id="257" r:id="rId4"/>
    <p:sldId id="280" r:id="rId5"/>
    <p:sldId id="281" r:id="rId6"/>
    <p:sldId id="259" r:id="rId7"/>
    <p:sldId id="260" r:id="rId8"/>
    <p:sldId id="261" r:id="rId9"/>
    <p:sldId id="262" r:id="rId10"/>
    <p:sldId id="269" r:id="rId11"/>
    <p:sldId id="264" r:id="rId12"/>
    <p:sldId id="263" r:id="rId13"/>
    <p:sldId id="282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4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0"/>
            </a:lvl1pPr>
          </a:lstStyle>
          <a:p>
            <a:r>
              <a:rPr lang="en-US"/>
              <a:t>6.3 Compound Inequalities</a:t>
            </a:r>
            <a:endParaRPr lang="en-US" sz="12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600" b="0"/>
            </a:lvl1pPr>
          </a:lstStyle>
          <a:p>
            <a:r>
              <a:rPr lang="en-US"/>
              <a:t>Presentation</a:t>
            </a:r>
            <a:endParaRPr lang="en-US" sz="120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26E7952C-7F70-4313-B5FF-D8472BCD32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6908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4E0372AB-E418-4834-891E-6344CF1464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5124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36442-4B21-4D43-AC5D-7280785D2578}" type="slidenum">
              <a:rPr lang="en-US"/>
              <a:pPr/>
              <a:t>5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Overlapping on number line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FDCC3-6F94-4B0F-A281-B71A31893B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4D313-837B-454A-A7B2-78E909E62B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9D27E-0942-4EAF-9353-7B624FC189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733800"/>
            <a:ext cx="8229600" cy="762000"/>
          </a:xfrm>
        </p:spPr>
        <p:txBody>
          <a:bodyPr/>
          <a:lstStyle>
            <a:lvl1pPr>
              <a:defRPr>
                <a:solidFill>
                  <a:srgbClr val="373D3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971800"/>
            <a:ext cx="6400800" cy="5334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D9004-3890-A043-9D70-4F5B164824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8697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4F2E33-3B89-9544-BCDE-0471189526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2167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8AAD23-5472-0E4D-A9AB-41069D3D83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176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39624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9624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ABDDE3-00F0-A340-8914-8F070ED5FC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053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05E41-3733-7A49-90F1-089325B27D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58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7BA933-6BC1-0945-A766-659AFD447A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183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B6BC87-B6BA-C84F-A1EB-FCBC151097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884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086DB7-CDDC-D24A-8DAF-3BA597B102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324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5EBA7-6763-4FF0-A4C3-53631DDFD0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D95296-D796-2B43-9BEB-996D9E16FB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4482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2A732-6446-A34C-981F-A5208AB4F4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703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F0AAD1-CEE2-5C4A-9698-7448BCAB0C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767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B6929-1BA0-4C39-90A5-4A38C55EA3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5BB9A-3376-456D-8C7F-3F1B95E654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5C50A-D992-4AA2-84E8-07CCCF0BD2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51BDB-9ACF-4AC6-99AF-2585C0E19A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03D93-2CE2-43FB-8C56-52154DF2A5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B0694-6555-479D-9ACD-F55B4EEDE7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50DFD-2CD4-43A9-A3A9-E5B4ACC250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B6848A19-837F-4D78-A1FA-35C4812474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80772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3561C882-730E-3144-B122-639252F31C4F}" type="slidenum">
              <a:rPr lang="en-US" b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pPr eaLnBrk="1" hangingPunct="1"/>
              <a:t>‹#›</a:t>
            </a:fld>
            <a:endParaRPr lang="en-US" b="0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79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373D35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373D35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373D35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373D35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373D35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373D3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373D3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373D3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373D3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937737"/>
            <a:ext cx="8481809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000" b="0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3200" b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24 </a:t>
            </a:r>
            <a:r>
              <a:rPr lang="en-US" sz="32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square yards = _____ square </a:t>
            </a:r>
            <a:r>
              <a:rPr lang="en-US" sz="3200" b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feet</a:t>
            </a:r>
          </a:p>
          <a:p>
            <a:pPr>
              <a:defRPr/>
            </a:pPr>
            <a:r>
              <a:rPr lang="en-US" sz="3200" b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(1 </a:t>
            </a:r>
            <a:r>
              <a:rPr lang="en-US" sz="3200" b="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yd</a:t>
            </a:r>
            <a:r>
              <a:rPr lang="en-US" sz="3200" b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= 3ft) </a:t>
            </a:r>
            <a:endParaRPr lang="en-US" sz="3200" b="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indent="-457200">
              <a:buFont typeface="Arial"/>
              <a:buChar char="•"/>
              <a:defRPr/>
            </a:pPr>
            <a:endParaRPr lang="en-US" sz="3200" b="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indent="-457200">
              <a:buFont typeface="Arial"/>
              <a:buChar char="•"/>
              <a:defRPr/>
            </a:pPr>
            <a:endParaRPr lang="en-US" sz="3200" b="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indent="-457200">
              <a:buFont typeface="Arial"/>
              <a:buChar char="•"/>
              <a:defRPr/>
            </a:pPr>
            <a:endParaRPr lang="en-US" sz="3200" b="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3200" b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Convert 40 square feet to square inches. </a:t>
            </a:r>
            <a:endParaRPr lang="en-US" sz="3200" b="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en-US" sz="3200" b="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       (1 </a:t>
            </a:r>
            <a:r>
              <a:rPr lang="en-US" sz="3200" b="0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ft</a:t>
            </a:r>
            <a:r>
              <a:rPr lang="en-US" sz="3200" b="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= 12 in) </a:t>
            </a:r>
            <a:endParaRPr lang="en-US" sz="3200" b="0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r>
              <a:rPr lang="en-US" sz="32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en-US" sz="3200" b="0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pic>
        <p:nvPicPr>
          <p:cNvPr id="3" name="Picture 2" descr="tmp387.tmp"/>
          <p:cNvPicPr>
            <a:picLocks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xmlns="" val="20435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00B050"/>
                </a:solidFill>
                <a:latin typeface="Apple Chancery"/>
              </a:rPr>
              <a:t>Ex. 3) </a:t>
            </a:r>
            <a:endParaRPr lang="en-US" dirty="0">
              <a:solidFill>
                <a:srgbClr val="00B050"/>
              </a:solidFill>
              <a:latin typeface="Apple Chancery"/>
            </a:endParaRP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1447800" y="5181600"/>
            <a:ext cx="640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2971800" y="838200"/>
            <a:ext cx="30957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0" dirty="0">
                <a:latin typeface="Apple Chancery"/>
              </a:rPr>
              <a:t>-6 &lt; 3x </a:t>
            </a:r>
            <a:r>
              <a:rPr lang="en-US" sz="4000" b="0" u="sng" dirty="0">
                <a:latin typeface="Apple Chancery"/>
              </a:rPr>
              <a:t>&lt; </a:t>
            </a:r>
            <a:r>
              <a:rPr lang="en-US" sz="4000" b="0" dirty="0">
                <a:latin typeface="Apple Chancery"/>
              </a:rPr>
              <a:t> 15</a:t>
            </a:r>
          </a:p>
        </p:txBody>
      </p:sp>
      <p:pic>
        <p:nvPicPr>
          <p:cNvPr id="5" name="Picture 4" descr="tmp387.tmp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00B050"/>
                </a:solidFill>
                <a:latin typeface="Apple Chancery"/>
              </a:rPr>
              <a:t>Ex. 4)</a:t>
            </a:r>
            <a:endParaRPr lang="en-US" dirty="0">
              <a:solidFill>
                <a:srgbClr val="00B050"/>
              </a:solidFill>
              <a:latin typeface="Apple Chancery"/>
            </a:endParaRP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1447800" y="5181600"/>
            <a:ext cx="640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270125" y="835025"/>
            <a:ext cx="53655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0" dirty="0">
                <a:latin typeface="Apple Chancery"/>
              </a:rPr>
              <a:t>-4 &lt; r – </a:t>
            </a:r>
            <a:r>
              <a:rPr lang="en-US" sz="4000" b="0" dirty="0" smtClean="0">
                <a:latin typeface="Apple Chancery"/>
              </a:rPr>
              <a:t>5 or 2r + 5 </a:t>
            </a:r>
            <a:r>
              <a:rPr lang="en-US" sz="4000" b="0" u="sng" dirty="0">
                <a:latin typeface="Apple Chancery"/>
              </a:rPr>
              <a:t>&lt;</a:t>
            </a:r>
            <a:r>
              <a:rPr lang="en-US" sz="4000" b="0" dirty="0">
                <a:latin typeface="Apple Chancery"/>
              </a:rPr>
              <a:t> -1</a:t>
            </a:r>
          </a:p>
        </p:txBody>
      </p:sp>
      <p:pic>
        <p:nvPicPr>
          <p:cNvPr id="5" name="Picture 4" descr="tmp387.tmp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752106" y="228600"/>
            <a:ext cx="552033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0" dirty="0" smtClean="0">
                <a:solidFill>
                  <a:srgbClr val="00B050"/>
                </a:solidFill>
                <a:latin typeface="Apple Chancery"/>
              </a:rPr>
              <a:t>On Your Own: Post It Problem</a:t>
            </a:r>
            <a:endParaRPr lang="en-US" sz="3200" b="0" dirty="0">
              <a:solidFill>
                <a:srgbClr val="00B050"/>
              </a:solidFill>
              <a:latin typeface="Apple Chancery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1676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0" dirty="0" smtClean="0">
                <a:latin typeface="Apple Chancery"/>
              </a:rPr>
              <a:t>-50 &lt; 7k + 6 &lt; -8</a:t>
            </a:r>
            <a:endParaRPr lang="en-US" sz="2800" b="0" dirty="0">
              <a:latin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55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1752600"/>
            <a:ext cx="6781800" cy="2971800"/>
          </a:xfrm>
        </p:spPr>
        <p:txBody>
          <a:bodyPr/>
          <a:lstStyle/>
          <a:p>
            <a:r>
              <a:rPr lang="en-US" sz="5400" dirty="0" smtClean="0">
                <a:solidFill>
                  <a:srgbClr val="00B050"/>
                </a:solidFill>
                <a:latin typeface="Apple Chancery"/>
              </a:rPr>
              <a:t>Solving </a:t>
            </a:r>
            <a:r>
              <a:rPr lang="en-US" sz="5400" dirty="0">
                <a:solidFill>
                  <a:srgbClr val="00B050"/>
                </a:solidFill>
                <a:latin typeface="Apple Chancery"/>
              </a:rPr>
              <a:t>Compound Inequalities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447800" y="4114800"/>
            <a:ext cx="63353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pple Chancery"/>
              </a:rPr>
              <a:t>I can solve compound inequalities.  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Apple Chancery"/>
            </a:endParaRPr>
          </a:p>
        </p:txBody>
      </p:sp>
      <p:pic>
        <p:nvPicPr>
          <p:cNvPr id="4" name="Picture 3" descr="tmp387.tmp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Apple Chancery"/>
              </a:rPr>
              <a:t>What do we already know about compound?</a:t>
            </a:r>
            <a:endParaRPr lang="en-US" dirty="0">
              <a:solidFill>
                <a:srgbClr val="00B050"/>
              </a:solidFill>
              <a:latin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pple Chancery"/>
              </a:rPr>
              <a:t>Travis will take his brother or sister to the concert.</a:t>
            </a:r>
          </a:p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Apple Chancery"/>
            </a:endParaRP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pple Chancery"/>
              </a:rPr>
              <a:t>Max will take his brother and sister to the concert.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Apple Chance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B050"/>
                </a:solidFill>
                <a:latin typeface="Apple Chancery"/>
              </a:rPr>
              <a:t>Stand up when the statement applies to your number.  </a:t>
            </a:r>
            <a:endParaRPr lang="en-US" sz="3600" b="1" dirty="0">
              <a:solidFill>
                <a:srgbClr val="00B050"/>
              </a:solidFill>
              <a:latin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pple Chancery"/>
              </a:rPr>
              <a:t>Greater than 15 or less than 2. </a:t>
            </a:r>
          </a:p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Apple Chancery"/>
            </a:endParaRP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pple Chancery"/>
              </a:rPr>
              <a:t>Less than 12 and greater than or equal to 8. </a:t>
            </a:r>
          </a:p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Apple Chancery"/>
            </a:endParaRP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pple Chancery"/>
              </a:rPr>
              <a:t>Greater than or equal to 3 and less than or equal to 2.  </a:t>
            </a:r>
          </a:p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Apple Chancery"/>
            </a:endParaRP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pple Chancery"/>
              </a:rPr>
              <a:t>Greater than 2 or less than 3. 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Apple Chance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543800" cy="14478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Apple Chancery"/>
              </a:rPr>
              <a:t>What is a Compound Inequality?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86000"/>
            <a:ext cx="6934200" cy="2895600"/>
          </a:xfrm>
        </p:spPr>
        <p:txBody>
          <a:bodyPr/>
          <a:lstStyle/>
          <a:p>
            <a:r>
              <a:rPr lang="en-US" dirty="0">
                <a:latin typeface="Apple Chancery"/>
              </a:rPr>
              <a:t>Two inequalities that are joined by the word </a:t>
            </a:r>
            <a:r>
              <a:rPr lang="en-US" dirty="0">
                <a:solidFill>
                  <a:schemeClr val="accent2"/>
                </a:solidFill>
                <a:latin typeface="Apple Chancery"/>
              </a:rPr>
              <a:t>AND</a:t>
            </a:r>
            <a:r>
              <a:rPr lang="en-US" dirty="0">
                <a:latin typeface="Apple Chancery"/>
              </a:rPr>
              <a:t> or the word </a:t>
            </a:r>
            <a:r>
              <a:rPr lang="en-US" dirty="0">
                <a:solidFill>
                  <a:schemeClr val="accent2"/>
                </a:solidFill>
                <a:latin typeface="Apple Chancery"/>
              </a:rPr>
              <a:t>OR.</a:t>
            </a:r>
            <a:endParaRPr lang="en-US" dirty="0">
              <a:latin typeface="Apple Chancery"/>
            </a:endParaRPr>
          </a:p>
        </p:txBody>
      </p:sp>
      <p:pic>
        <p:nvPicPr>
          <p:cNvPr id="6" name="Picture 5" descr="tmp387.tmp"/>
          <p:cNvPicPr>
            <a:picLocks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Apple Chancery"/>
              </a:rPr>
              <a:t>Writing Inequalities with AND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371600" y="5715000"/>
            <a:ext cx="655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3581400" y="4876800"/>
          <a:ext cx="1600200" cy="336550"/>
        </p:xfrm>
        <a:graphic>
          <a:graphicData uri="http://schemas.openxmlformats.org/presentationml/2006/ole">
            <p:oleObj spid="_x0000_s8204" name="Equation" r:id="rId3" imgW="724130" imgH="152216" progId="">
              <p:embed/>
            </p:oleObj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pPr algn="ctr">
              <a:buNone/>
            </a:pPr>
            <a:r>
              <a:rPr lang="en-US" sz="2800" dirty="0" smtClean="0">
                <a:solidFill>
                  <a:srgbClr val="7030A0"/>
                </a:solidFill>
                <a:latin typeface="Apple Chancery"/>
              </a:rPr>
              <a:t>   Today’s temperature will be above 62 F but not as high as 80 F. 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tmp387.tmp"/>
          <p:cNvPicPr>
            <a:picLocks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5648609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Apple Chancery"/>
              </a:rPr>
              <a:t>Writing Inequalities with OR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153400" cy="4800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ndale Mono" charset="0"/>
              </a:rPr>
              <a:t>All real numbers that are less than -3 or greater than 5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dirty="0">
                <a:latin typeface="Andale Mono" charset="0"/>
              </a:rPr>
              <a:t>    </a:t>
            </a:r>
            <a:endParaRPr lang="en-US" dirty="0">
              <a:solidFill>
                <a:srgbClr val="800000"/>
              </a:solidFill>
              <a:latin typeface="Andale Mono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    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	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1371600" y="6019800"/>
            <a:ext cx="647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5200" y="4876800"/>
            <a:ext cx="223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Andale Mono" charset="0"/>
              </a:rPr>
              <a:t>x &lt; -3  or x &gt; 5</a:t>
            </a:r>
            <a:endParaRPr lang="en-US" b="0" dirty="0"/>
          </a:p>
        </p:txBody>
      </p:sp>
      <p:pic>
        <p:nvPicPr>
          <p:cNvPr id="6" name="Picture 5" descr="tmp387.tmp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609600"/>
            <a:ext cx="6934200" cy="609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/>
              <a:t> </a:t>
            </a:r>
            <a:r>
              <a:rPr lang="en-US" b="1" dirty="0" smtClean="0">
                <a:solidFill>
                  <a:srgbClr val="00B050"/>
                </a:solidFill>
                <a:latin typeface="Apple Chancery"/>
              </a:rPr>
              <a:t>Ex. 1) </a:t>
            </a:r>
            <a:r>
              <a:rPr lang="en-US" dirty="0" smtClean="0">
                <a:latin typeface="Apple Chancery"/>
              </a:rPr>
              <a:t>x </a:t>
            </a:r>
            <a:r>
              <a:rPr lang="en-US" dirty="0">
                <a:latin typeface="Apple Chancery"/>
              </a:rPr>
              <a:t>&lt; -2  </a:t>
            </a:r>
            <a:r>
              <a:rPr lang="en-US" dirty="0">
                <a:solidFill>
                  <a:srgbClr val="800080"/>
                </a:solidFill>
                <a:latin typeface="Apple Chancery"/>
              </a:rPr>
              <a:t>OR </a:t>
            </a:r>
            <a:r>
              <a:rPr lang="en-US" dirty="0">
                <a:latin typeface="Apple Chancery"/>
              </a:rPr>
              <a:t> x </a:t>
            </a:r>
            <a:r>
              <a:rPr lang="en-US" u="sng" dirty="0">
                <a:latin typeface="Apple Chancery"/>
              </a:rPr>
              <a:t>&gt;</a:t>
            </a:r>
            <a:r>
              <a:rPr lang="en-US" dirty="0">
                <a:latin typeface="Apple Chancery"/>
              </a:rPr>
              <a:t> 3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546475" y="2525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1219200" y="2209800"/>
            <a:ext cx="662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914400" y="3810000"/>
            <a:ext cx="693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3200" dirty="0">
                <a:solidFill>
                  <a:srgbClr val="00B050"/>
                </a:solidFill>
                <a:latin typeface="Apple Chancery"/>
              </a:rPr>
              <a:t>Ex. </a:t>
            </a:r>
            <a:r>
              <a:rPr lang="en-US" sz="3200" dirty="0" smtClean="0">
                <a:solidFill>
                  <a:srgbClr val="00B050"/>
                </a:solidFill>
                <a:latin typeface="Apple Chancery"/>
              </a:rPr>
              <a:t>2)</a:t>
            </a:r>
            <a:r>
              <a:rPr lang="en-US" sz="3200" b="0" dirty="0" smtClean="0"/>
              <a:t> </a:t>
            </a:r>
            <a:r>
              <a:rPr lang="en-US" sz="3200" b="0" dirty="0">
                <a:latin typeface="Apple Chancery"/>
              </a:rPr>
              <a:t>x &lt; 4  </a:t>
            </a:r>
            <a:r>
              <a:rPr lang="en-US" sz="3200" b="0" dirty="0">
                <a:solidFill>
                  <a:srgbClr val="800080"/>
                </a:solidFill>
                <a:latin typeface="Apple Chancery"/>
              </a:rPr>
              <a:t>AND </a:t>
            </a:r>
            <a:r>
              <a:rPr lang="en-US" sz="3200" b="0" dirty="0">
                <a:latin typeface="Apple Chancery"/>
              </a:rPr>
              <a:t> x </a:t>
            </a:r>
            <a:r>
              <a:rPr lang="en-US" sz="3200" b="0" u="sng" dirty="0">
                <a:latin typeface="Apple Chancery"/>
              </a:rPr>
              <a:t>&gt;</a:t>
            </a:r>
            <a:r>
              <a:rPr lang="en-US" sz="3200" b="0" dirty="0">
                <a:latin typeface="Apple Chancery"/>
              </a:rPr>
              <a:t> 3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1219200" y="5410200"/>
            <a:ext cx="662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mp387.tmp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09600" y="228600"/>
            <a:ext cx="78053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0" dirty="0">
                <a:solidFill>
                  <a:srgbClr val="00B050"/>
                </a:solidFill>
                <a:latin typeface="Apple Chancery"/>
              </a:rPr>
              <a:t>Solve and graph the compound inequality.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3200400" y="1447800"/>
          <a:ext cx="2714625" cy="425450"/>
        </p:xfrm>
        <a:graphic>
          <a:graphicData uri="http://schemas.openxmlformats.org/presentationml/2006/ole">
            <p:oleObj spid="_x0000_s20488" name="Equation" r:id="rId3" imgW="879231" imgH="140677" progId="">
              <p:embed/>
            </p:oleObj>
          </a:graphicData>
        </a:graphic>
      </p:graphicFrame>
      <p:sp>
        <p:nvSpPr>
          <p:cNvPr id="38" name="Line 7"/>
          <p:cNvSpPr>
            <a:spLocks noChangeShapeType="1"/>
          </p:cNvSpPr>
          <p:nvPr/>
        </p:nvSpPr>
        <p:spPr bwMode="auto">
          <a:xfrm>
            <a:off x="1295400" y="5867400"/>
            <a:ext cx="662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mp387.tmp"/>
          <p:cNvPicPr>
            <a:picLocks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CBE3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2E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ractur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269</Words>
  <Application>Microsoft Office PowerPoint</Application>
  <PresentationFormat>On-screen Show (4:3)</PresentationFormat>
  <Paragraphs>44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Blank Presentation</vt:lpstr>
      <vt:lpstr>fracture</vt:lpstr>
      <vt:lpstr>Equation</vt:lpstr>
      <vt:lpstr>Slide 1</vt:lpstr>
      <vt:lpstr>Slide 2</vt:lpstr>
      <vt:lpstr>What do we already know about compound?</vt:lpstr>
      <vt:lpstr>Stand up when the statement applies to your number.  </vt:lpstr>
      <vt:lpstr>What is a Compound Inequality?</vt:lpstr>
      <vt:lpstr>Writing Inequalities with AND</vt:lpstr>
      <vt:lpstr>Writing Inequalities with OR</vt:lpstr>
      <vt:lpstr>Slide 8</vt:lpstr>
      <vt:lpstr>Slide 9</vt:lpstr>
      <vt:lpstr>Ex. 3) </vt:lpstr>
      <vt:lpstr>Ex. 4)</vt:lpstr>
      <vt:lpstr>Slide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 Bateman</dc:creator>
  <cp:lastModifiedBy>RPatterson</cp:lastModifiedBy>
  <cp:revision>23</cp:revision>
  <dcterms:created xsi:type="dcterms:W3CDTF">2005-11-15T01:26:39Z</dcterms:created>
  <dcterms:modified xsi:type="dcterms:W3CDTF">2013-09-09T19:51:33Z</dcterms:modified>
</cp:coreProperties>
</file>