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7"/>
  </p:notesMasterIdLst>
  <p:handoutMasterIdLst>
    <p:handoutMasterId r:id="rId18"/>
  </p:handoutMasterIdLst>
  <p:sldIdLst>
    <p:sldId id="270" r:id="rId7"/>
    <p:sldId id="266" r:id="rId8"/>
    <p:sldId id="267" r:id="rId9"/>
    <p:sldId id="269" r:id="rId10"/>
    <p:sldId id="268" r:id="rId11"/>
    <p:sldId id="271" r:id="rId12"/>
    <p:sldId id="272" r:id="rId13"/>
    <p:sldId id="275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r>
              <a:rPr lang="en-US"/>
              <a:t>6.3 Compound Inequalities</a:t>
            </a:r>
            <a:endParaRPr lang="en-US" sz="12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600" b="0"/>
            </a:lvl1pPr>
          </a:lstStyle>
          <a:p>
            <a:r>
              <a:rPr lang="en-US"/>
              <a:t>Presentation</a:t>
            </a:r>
            <a:endParaRPr lang="en-US" sz="120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9792E26-9BD5-4AB0-8861-766E3E5073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D2D5D4F-6CA4-423D-ABC1-947F71F8A5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BAEA3-82E8-466E-BBD3-F4A880F29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24832-93A3-41AD-B3DB-185FF9D6F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1F474-831A-4CCD-9090-C73C2CE8B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733800"/>
            <a:ext cx="8229600" cy="762000"/>
          </a:xfrm>
        </p:spPr>
        <p:txBody>
          <a:bodyPr/>
          <a:lstStyle>
            <a:lvl1pPr>
              <a:defRPr>
                <a:solidFill>
                  <a:srgbClr val="373D3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971800"/>
            <a:ext cx="6400800" cy="533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047B-9199-4A42-ACE1-D9BDB5FF67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8224-1E43-4459-ABD3-7E989CB235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858E8-ED5E-4951-B684-1D08B5A0D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9624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587C9-23FE-44EE-AEB8-3DAC53869D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E78F-2A90-4E8E-95A1-C1AA0B0A76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15225-9057-4A53-8B50-FCF4AC2CDA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27E66-C580-49F9-A2C4-7D1F6A6D42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2A6D4-1F88-4362-A504-48A7517ACB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BD6B9-44F8-41F3-9261-91DA859BB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00F31-DB04-46DA-904F-2E4CA6D195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639BF-E08F-48C0-81D2-9866863F4B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9A990-BB0A-4028-BCCC-2B3B7DBE7F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800" b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800" b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958A-4337-4FD1-8900-79DC1DB3C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84E36-4557-4012-BD56-D16A1BA894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F66CB-447E-4976-B63A-38A5EA560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B4EC-11CA-4ADD-BE80-6120FA11A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8A0A8-B3FC-4102-9945-10644DA621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CA316-AAF0-42A9-A302-CEC6503730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C2BFF-79B0-414D-A253-E3F7B09D9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CC0D4-7D49-404F-BAF9-DE1449B68E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9939C-A1E6-4065-9645-CBFC775F5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51619-0F9C-49BF-923C-FDA20CE5E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A795C-A987-4494-B677-0D8F87AB93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50573-3E79-4345-8D7E-E84C90EDCF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80433-30AA-48FE-B4EF-9B309ADF6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FE518-ECB2-4B1D-AD4A-840D4E41F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C8009-AA91-40C2-9572-35A72DFD74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3A2E9-2DEE-43B8-9317-6092DA2C6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E28D1-523F-4A53-AB44-87FE02F813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3BA29-4A42-48D6-BE52-A754F553A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B0533-AB4B-4279-A0A5-FCB28FC19F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C2F46-1B87-435E-B89B-87AD054E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5FAD0-C531-4957-9E97-18B819EF1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AD240-6FC8-43F2-8933-43E6201AF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4CB20-307C-4F4F-904D-CFD10D036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9D189-5C1E-4850-9696-E816E8979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800" b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800" b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C3942-D27C-4B14-8660-78C07DCB0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F8E14-0B96-4FC1-A84D-945EC62559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9574F-E21D-4421-B885-6638121F4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5412D-2B19-4BC3-81FE-6274BD73C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A34D3-4C6B-44C2-A620-B223FAFC1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FC512-B1A7-4790-822D-C611AA814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52B96-27BC-497D-B725-78341D9F6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0D649-F58D-4AE4-9182-F76D2FFE3D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BD928-120E-4968-9DE2-C7B0EBF676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C188C-AD6E-4A25-A316-6E2FDED1E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8C46B-8DEE-4C04-B201-B2636E21A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38F29-F148-4E06-A256-3B59E5321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D72E4-2A57-46B8-B91A-B885FD2A9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DA0A9-56F3-4D32-978D-9E7F735D6F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5B54C-21A8-4FDC-AEB3-801AEB037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50D48-A4EF-4CEB-8FDC-EB09BA2F6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89F7D-29F1-4A5C-B44E-C6617B09D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D2B57-526B-4740-8DBB-72C75365C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81FCC-7566-4677-9FEA-DFF8EBAB26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8E436-3831-4687-A7C7-FB3A872A2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CED92-FC61-4031-82BA-BA6F6CCC3B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88C31-1B89-4A9F-B6F9-F3CE6C0AB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8F828-F1BF-4D09-B527-9010DAFCE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5EBB8-7191-452B-BE83-0D7EC7901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435D4-CD8A-47C8-BB2E-7BC6B8E3BA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AAC89-890B-4A0C-84E3-2D9C34BE9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DF268-EB82-403B-9F42-AC1F95770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62B03296-371F-444C-A08B-FE8BE5C5E3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80772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eaLnBrk="1" hangingPunct="1">
              <a:defRPr/>
            </a:pP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eaLnBrk="1" hangingPunct="1">
              <a:defRPr/>
            </a:pP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eaLnBrk="1" hangingPunct="1">
              <a:defRPr/>
            </a:pPr>
            <a:fld id="{670417ED-1C36-462B-B399-71450E4D9416}" type="slidenum">
              <a:rPr lang="en-US" b="0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73D3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73D3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73D3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373D3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373D3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73D3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73D3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73D3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73D3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800" b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 b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 b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eaLnBrk="1" hangingPunct="1"/>
            <a:fld id="{E6415634-E94B-42D6-848B-970E5BBA1E0A}" type="slidenum">
              <a:rPr lang="en-US" b="0">
                <a:latin typeface="Arial" pitchFamily="34" charset="0"/>
                <a:ea typeface="ＭＳ Ｐゴシック" pitchFamily="34" charset="-128"/>
              </a:rPr>
              <a:pPr eaLnBrk="1" hangingPunct="1"/>
              <a:t>‹#›</a:t>
            </a:fld>
            <a:endParaRPr lang="en-US" b="0"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66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ＭＳ Ｐゴシック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b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b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/>
            <a:fld id="{33C2122A-FB0A-4211-A679-5890B2B850A5}" type="slidenum">
              <a:rPr lang="en-US" b="0">
                <a:latin typeface="Arial" pitchFamily="34" charset="0"/>
                <a:ea typeface="ＭＳ Ｐゴシック" pitchFamily="34" charset="-128"/>
              </a:rPr>
              <a:pPr eaLnBrk="1" hangingPunct="1"/>
              <a:t>‹#›</a:t>
            </a:fld>
            <a:endParaRPr lang="en-US" b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800" b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 b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 b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eaLnBrk="1" hangingPunct="1"/>
            <a:fld id="{E16CAEB8-6DC8-4362-8352-20B9D69DC854}" type="slidenum">
              <a:rPr lang="en-US" b="0">
                <a:latin typeface="Arial" pitchFamily="34" charset="0"/>
                <a:ea typeface="ＭＳ Ｐゴシック" pitchFamily="34" charset="-128"/>
              </a:rPr>
              <a:pPr eaLnBrk="1" hangingPunct="1"/>
              <a:t>‹#›</a:t>
            </a:fld>
            <a:endParaRPr lang="en-US" b="0"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120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1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1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1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1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1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1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1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1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1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2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2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2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2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2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2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2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2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2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2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3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3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3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3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3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3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3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3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3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123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ＭＳ Ｐゴシック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b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b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/>
            <a:fld id="{12654539-1888-4E28-A0C5-EE86F8C28742}" type="slidenum">
              <a:rPr lang="en-US" b="0">
                <a:latin typeface="Arial" pitchFamily="34" charset="0"/>
                <a:ea typeface="ＭＳ Ｐゴシック" pitchFamily="34" charset="-128"/>
              </a:rPr>
              <a:pPr eaLnBrk="1" hangingPunct="1"/>
              <a:t>‹#›</a:t>
            </a:fld>
            <a:endParaRPr lang="en-US" b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0" y="1905000"/>
            <a:ext cx="8077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indent="-514350">
              <a:defRPr/>
            </a:pPr>
            <a:r>
              <a:rPr lang="en-US" sz="32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Melissa </a:t>
            </a:r>
            <a:r>
              <a:rPr lang="en-US" sz="32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can crochet at an average rate</a:t>
            </a:r>
          </a:p>
          <a:p>
            <a:pPr marL="514350" indent="-514350">
              <a:defRPr/>
            </a:pPr>
            <a:r>
              <a:rPr lang="en-US" sz="32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of 3 square inches per minute.  </a:t>
            </a:r>
            <a:r>
              <a:rPr lang="en-US" sz="32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What is this </a:t>
            </a:r>
            <a:r>
              <a:rPr lang="en-US" sz="32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rate in square feet per hour?</a:t>
            </a:r>
          </a:p>
          <a:p>
            <a:pPr marL="514350" indent="-514350">
              <a:defRPr/>
            </a:pPr>
            <a:endParaRPr lang="en-US" sz="32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tmp44C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00</a:t>
            </a:r>
          </a:p>
        </p:txBody>
      </p:sp>
      <p:sp>
        <p:nvSpPr>
          <p:cNvPr id="125954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b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5955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b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i="1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Back to Clock Home</a:t>
            </a:r>
          </a:p>
        </p:txBody>
      </p:sp>
      <p:sp>
        <p:nvSpPr>
          <p:cNvPr id="125978" name="Text Box 135"/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0" i="1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Countdown Clock</a:t>
            </a:r>
            <a:br>
              <a:rPr lang="en-US" sz="1000" b="0" i="1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en-US" sz="1000" b="0" i="1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By Dr. Jeff Ertzberger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133600" cy="5334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Identity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546475" y="2525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981200" y="990600"/>
          <a:ext cx="4953000" cy="584200"/>
        </p:xfrm>
        <a:graphic>
          <a:graphicData uri="http://schemas.openxmlformats.org/presentationml/2006/ole">
            <p:oleObj spid="_x0000_s14340" name="Equation" r:id="rId3" imgW="1397000" imgH="165100" progId="">
              <p:embed/>
            </p:oleObj>
          </a:graphicData>
        </a:graphic>
      </p:graphicFrame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447800" y="46482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895600" y="5562600"/>
            <a:ext cx="27114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80"/>
                </a:solidFill>
                <a:latin typeface="Textile" charset="0"/>
              </a:rPr>
              <a:t>ALL NUMBERS</a:t>
            </a:r>
          </a:p>
        </p:txBody>
      </p:sp>
      <p:pic>
        <p:nvPicPr>
          <p:cNvPr id="7" name="Picture 6" descr="tmp44C.tmp"/>
          <p:cNvPicPr>
            <a:picLocks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447800" y="228600"/>
          <a:ext cx="5851525" cy="1393825"/>
        </p:xfrm>
        <a:graphic>
          <a:graphicData uri="http://schemas.openxmlformats.org/presentationml/2006/ole">
            <p:oleObj spid="_x0000_s15363" name="Equation" r:id="rId3" imgW="1651000" imgH="393700" progId="">
              <p:embed/>
            </p:oleObj>
          </a:graphicData>
        </a:graphic>
      </p:graphicFrame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447800" y="46482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00400" y="5486400"/>
            <a:ext cx="25463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800080"/>
                </a:solidFill>
                <a:latin typeface="Textile" charset="0"/>
              </a:rPr>
              <a:t>NO SOLUTION</a:t>
            </a:r>
            <a:endParaRPr lang="en-US" sz="2800" b="0">
              <a:latin typeface="Textile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22926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 dirty="0" smtClean="0">
                <a:solidFill>
                  <a:srgbClr val="00B050"/>
                </a:solidFill>
              </a:rPr>
              <a:t>No Solution:</a:t>
            </a:r>
            <a:endParaRPr lang="en-US" sz="3200" b="0" dirty="0">
              <a:solidFill>
                <a:srgbClr val="00B050"/>
              </a:solidFill>
            </a:endParaRPr>
          </a:p>
        </p:txBody>
      </p:sp>
      <p:pic>
        <p:nvPicPr>
          <p:cNvPr id="6" name="Picture 5" descr="tmp44C.tmp"/>
          <p:cNvPicPr>
            <a:picLocks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447800" y="46482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00400" y="5486400"/>
            <a:ext cx="25463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800080"/>
                </a:solidFill>
                <a:latin typeface="Textile" charset="0"/>
              </a:rPr>
              <a:t>NO SOLUTION</a:t>
            </a:r>
            <a:endParaRPr lang="en-US" sz="2800" b="0">
              <a:latin typeface="Textile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1289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 dirty="0" smtClean="0">
                <a:solidFill>
                  <a:srgbClr val="00B050"/>
                </a:solidFill>
              </a:rPr>
              <a:t>Ex. 5) </a:t>
            </a:r>
            <a:endParaRPr lang="en-US" sz="3200" b="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609600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/>
              <a:t>8 </a:t>
            </a:r>
            <a:r>
              <a:rPr lang="en-US" sz="3200" b="0" u="sng" dirty="0" smtClean="0"/>
              <a:t>&lt;</a:t>
            </a:r>
            <a:r>
              <a:rPr lang="en-US" sz="3200" b="0" dirty="0" smtClean="0"/>
              <a:t> x – 3 &lt; 4</a:t>
            </a:r>
            <a:endParaRPr lang="en-US" sz="3200" b="0" dirty="0"/>
          </a:p>
        </p:txBody>
      </p:sp>
      <p:pic>
        <p:nvPicPr>
          <p:cNvPr id="7" name="Picture 6" descr="tmp44C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133600" cy="5334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Ex. 6)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546475" y="2525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447800" y="46482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895600" y="5562600"/>
            <a:ext cx="27114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80"/>
                </a:solidFill>
                <a:latin typeface="Textile" charset="0"/>
              </a:rPr>
              <a:t>ALL NUMBERS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2362200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/>
              <a:t>- 7 &lt; 2p – 5 or p + 1 &gt; 3p - 4</a:t>
            </a:r>
            <a:endParaRPr lang="en-US" sz="2800" b="0" dirty="0"/>
          </a:p>
        </p:txBody>
      </p:sp>
      <p:pic>
        <p:nvPicPr>
          <p:cNvPr id="8" name="Picture 7" descr="tmp44C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1940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ea typeface="+mj-ea"/>
                <a:cs typeface="+mj-cs"/>
              </a:rPr>
              <a:t>Get your desks ready for partner practice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00</a:t>
            </a:r>
          </a:p>
        </p:txBody>
      </p:sp>
      <p:sp>
        <p:nvSpPr>
          <p:cNvPr id="66563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b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6564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b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8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i="1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Back to Clock Home</a:t>
            </a:r>
          </a:p>
        </p:txBody>
      </p:sp>
      <p:sp>
        <p:nvSpPr>
          <p:cNvPr id="66587" name="Text Box 135"/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000" b="0" i="1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Countdown Clock</a:t>
            </a:r>
            <a:br>
              <a:rPr lang="en-US" sz="1000" b="0" i="1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en-US" sz="1000" b="0" i="1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By Dr. Jeff Ertzberger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doing?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your work an a separate sheet of paper.</a:t>
            </a:r>
          </a:p>
          <a:p>
            <a:endParaRPr lang="en-US" dirty="0" smtClean="0"/>
          </a:p>
          <a:p>
            <a:r>
              <a:rPr lang="en-US" dirty="0" smtClean="0"/>
              <a:t>Graph on a number line. </a:t>
            </a:r>
          </a:p>
          <a:p>
            <a:endParaRPr lang="en-US" dirty="0" smtClean="0"/>
          </a:p>
          <a:p>
            <a:r>
              <a:rPr lang="en-US" dirty="0" smtClean="0"/>
              <a:t>Match the problems and the answers. </a:t>
            </a:r>
          </a:p>
          <a:p>
            <a:endParaRPr lang="en-US" dirty="0" smtClean="0"/>
          </a:p>
          <a:p>
            <a:r>
              <a:rPr lang="en-US" dirty="0" smtClean="0"/>
              <a:t>Glue AFTER you have identified the shape.  (its an animal)</a:t>
            </a:r>
            <a:endParaRPr lang="en-US" dirty="0" smtClean="0"/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1940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ea typeface="+mj-ea"/>
                <a:cs typeface="+mj-cs"/>
              </a:rPr>
              <a:t>Desks back into rows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CBE3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2E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ractur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157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Blank Presentation</vt:lpstr>
      <vt:lpstr>fracture</vt:lpstr>
      <vt:lpstr>Network</vt:lpstr>
      <vt:lpstr>1_Default Design</vt:lpstr>
      <vt:lpstr>1_Network</vt:lpstr>
      <vt:lpstr>2_Default Design</vt:lpstr>
      <vt:lpstr>Equation</vt:lpstr>
      <vt:lpstr>Slide 1</vt:lpstr>
      <vt:lpstr>Identity</vt:lpstr>
      <vt:lpstr>Slide 3</vt:lpstr>
      <vt:lpstr>Slide 4</vt:lpstr>
      <vt:lpstr>Ex. 6) </vt:lpstr>
      <vt:lpstr>Get your desks ready for partner practice</vt:lpstr>
      <vt:lpstr>Slide 7</vt:lpstr>
      <vt:lpstr>What am I doing?</vt:lpstr>
      <vt:lpstr>Desks back into rows</vt:lpstr>
      <vt:lpstr>Slide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Bateman</dc:creator>
  <cp:lastModifiedBy>RPatterson</cp:lastModifiedBy>
  <cp:revision>19</cp:revision>
  <dcterms:created xsi:type="dcterms:W3CDTF">2005-11-15T01:26:39Z</dcterms:created>
  <dcterms:modified xsi:type="dcterms:W3CDTF">2013-09-10T20:11:09Z</dcterms:modified>
</cp:coreProperties>
</file>