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6"/>
  </p:notesMasterIdLst>
  <p:handoutMasterIdLst>
    <p:handoutMasterId r:id="rId17"/>
  </p:handoutMasterIdLst>
  <p:sldIdLst>
    <p:sldId id="285" r:id="rId2"/>
    <p:sldId id="257" r:id="rId3"/>
    <p:sldId id="282" r:id="rId4"/>
    <p:sldId id="266" r:id="rId5"/>
    <p:sldId id="267" r:id="rId6"/>
    <p:sldId id="269" r:id="rId7"/>
    <p:sldId id="271" r:id="rId8"/>
    <p:sldId id="281" r:id="rId9"/>
    <p:sldId id="270" r:id="rId10"/>
    <p:sldId id="283" r:id="rId11"/>
    <p:sldId id="275" r:id="rId12"/>
    <p:sldId id="284" r:id="rId13"/>
    <p:sldId id="287" r:id="rId14"/>
    <p:sldId id="286" r:id="rId15"/>
  </p:sldIdLst>
  <p:sldSz cx="9144000" cy="6858000" type="screen4x3"/>
  <p:notesSz cx="6858000" cy="9077325"/>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BE0E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7" d="100"/>
          <a:sy n="67" d="100"/>
        </p:scale>
        <p:origin x="-2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a:lvl1pPr>
          </a:lstStyle>
          <a:p>
            <a:pPr>
              <a:defRPr/>
            </a:pPr>
            <a:r>
              <a:rPr lang="en-US"/>
              <a:t>6.4 Absolute Value Equations and Inequalities</a:t>
            </a:r>
          </a:p>
        </p:txBody>
      </p:sp>
      <p:sp>
        <p:nvSpPr>
          <p:cNvPr id="20483"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484" name="Rectangle 4"/>
          <p:cNvSpPr>
            <a:spLocks noGrp="1" noChangeArrowheads="1"/>
          </p:cNvSpPr>
          <p:nvPr>
            <p:ph type="ftr" sz="quarter" idx="2"/>
          </p:nvPr>
        </p:nvSpPr>
        <p:spPr bwMode="auto">
          <a:xfrm>
            <a:off x="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600"/>
            </a:lvl1pPr>
          </a:lstStyle>
          <a:p>
            <a:pPr>
              <a:defRPr/>
            </a:pPr>
            <a:r>
              <a:rPr lang="en-US"/>
              <a:t>Presentation</a:t>
            </a:r>
            <a:endParaRPr lang="en-US" sz="1200"/>
          </a:p>
        </p:txBody>
      </p:sp>
      <p:sp>
        <p:nvSpPr>
          <p:cNvPr id="20485" name="Rectangle 5"/>
          <p:cNvSpPr>
            <a:spLocks noGrp="1" noChangeArrowheads="1"/>
          </p:cNvSpPr>
          <p:nvPr>
            <p:ph type="sldNum" sz="quarter" idx="3"/>
          </p:nvPr>
        </p:nvSpPr>
        <p:spPr bwMode="auto">
          <a:xfrm>
            <a:off x="388620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D6FCD7C-9510-45C5-812B-05D3E1F813E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4400" y="4311650"/>
            <a:ext cx="50292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7" name="Rectangle 7"/>
          <p:cNvSpPr>
            <a:spLocks noGrp="1" noChangeArrowheads="1"/>
          </p:cNvSpPr>
          <p:nvPr>
            <p:ph type="sldNum" sz="quarter" idx="5"/>
          </p:nvPr>
        </p:nvSpPr>
        <p:spPr bwMode="auto">
          <a:xfrm>
            <a:off x="388620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53D804D-9CCA-4A82-9A22-514011FF968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1CEB40E7-7835-405B-999F-EDBA2D520EA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5717F8-DC31-4DE0-AD19-1FA37FEECF0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47BDA2-0A62-49CE-BB16-B4C7BD0239A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AD555040-3119-4058-8754-86D0E1D97396}"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1BB217DE-506E-4A46-8576-B3C1AED704F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61FD5EC-1E05-48BA-B16B-5A300BBD33F4}"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3E264D8-B001-4761-B9BA-7AB709A8ADA8}"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E1C0E917-8F65-42CA-B7C6-2483D7E3AF9D}"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C46C034-34B6-470E-B692-E225F899D5E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ABAB86CB-5C17-4CA8-A10D-B45F39909C5A}"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16FFF8E5-F8D6-46AF-A18B-A2AFE89FE771}"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02D29A15-34CC-44E5-9EC9-F12582F62AF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2.png"/><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b="1" dirty="0" smtClean="0">
                <a:solidFill>
                  <a:schemeClr val="accent1"/>
                </a:solidFill>
              </a:rPr>
              <a:t>Starter Challenge</a:t>
            </a:r>
            <a:endParaRPr lang="en-US" b="1" dirty="0">
              <a:solidFill>
                <a:schemeClr val="accent1"/>
              </a:solidFill>
            </a:endParaRPr>
          </a:p>
        </p:txBody>
      </p:sp>
      <p:sp>
        <p:nvSpPr>
          <p:cNvPr id="3" name="Content Placeholder 2"/>
          <p:cNvSpPr>
            <a:spLocks noGrp="1"/>
          </p:cNvSpPr>
          <p:nvPr>
            <p:ph sz="quarter" idx="1"/>
          </p:nvPr>
        </p:nvSpPr>
        <p:spPr/>
        <p:txBody>
          <a:bodyPr/>
          <a:lstStyle/>
          <a:p>
            <a:r>
              <a:rPr lang="en-US" dirty="0" smtClean="0"/>
              <a:t>The density of gold is 19.32 grams per cubic centimeters.  Convert to pounds per cubic inch.  (1 lbs = 454 g)  (1 in = 2.54 cm) </a:t>
            </a:r>
            <a:endParaRPr lang="en-US" dirty="0"/>
          </a:p>
        </p:txBody>
      </p:sp>
      <p:pic>
        <p:nvPicPr>
          <p:cNvPr id="4" name="Picture 3" descr="tmp426.tmp"/>
          <p:cNvPicPr>
            <a:picLocks/>
          </p:cNvPicPr>
          <p:nvPr/>
        </p:nvPicPr>
        <p:blipFill>
          <a:blip r:embed="rId2" cstate="print">
            <a:clrChange>
              <a:clrFrom>
                <a:srgbClr val="FFFFFF"/>
              </a:clrFrom>
              <a:clrTo>
                <a:srgbClr val="FFFFFF">
                  <a:alpha val="0"/>
                </a:srgbClr>
              </a:clrTo>
            </a:clrChange>
          </a:blip>
          <a:stretch>
            <a:fillRect/>
          </a:stretch>
        </p:blipFill>
        <p:spPr>
          <a:xfrm>
            <a:off x="0" y="0"/>
            <a:ext cx="9144000" cy="6858000"/>
          </a:xfrm>
          <a:prstGeom prst="rect">
            <a:avLst/>
          </a:prstGeom>
          <a:solidFill>
            <a:scrgbClr r="0" g="0" b="0">
              <a:alpha val="0"/>
            </a:scrgbClr>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143000"/>
          </a:xfrm>
        </p:spPr>
        <p:txBody>
          <a:bodyPr>
            <a:normAutofit/>
          </a:bodyPr>
          <a:lstStyle/>
          <a:p>
            <a:r>
              <a:rPr lang="en-US" sz="2800" b="1" dirty="0" smtClean="0">
                <a:solidFill>
                  <a:schemeClr val="accent1"/>
                </a:solidFill>
              </a:rPr>
              <a:t>Why are there absolute value inequalities?</a:t>
            </a:r>
            <a:endParaRPr lang="en-US" sz="2800" b="1" dirty="0">
              <a:solidFill>
                <a:schemeClr val="accent1"/>
              </a:solidFill>
            </a:endParaRPr>
          </a:p>
        </p:txBody>
      </p:sp>
      <p:sp>
        <p:nvSpPr>
          <p:cNvPr id="3" name="Content Placeholder 2"/>
          <p:cNvSpPr>
            <a:spLocks noGrp="1"/>
          </p:cNvSpPr>
          <p:nvPr>
            <p:ph sz="quarter" idx="1"/>
          </p:nvPr>
        </p:nvSpPr>
        <p:spPr>
          <a:xfrm>
            <a:off x="533400" y="1143000"/>
            <a:ext cx="7467600" cy="4873752"/>
          </a:xfrm>
        </p:spPr>
        <p:txBody>
          <a:bodyPr/>
          <a:lstStyle/>
          <a:p>
            <a:pPr algn="ctr">
              <a:buNone/>
            </a:pPr>
            <a:r>
              <a:rPr lang="en-US" dirty="0" smtClean="0"/>
              <a:t>Fire extinguishers contain pressurize water.  The water presser should be 162.5 psi (pounds per square inch), but it is acceptable for the pressure to differ from this value by at most 12.5 psi.  What is the range of acceptable pressures?</a:t>
            </a:r>
            <a:endParaRPr lang="en-US" dirty="0"/>
          </a:p>
        </p:txBody>
      </p:sp>
      <p:pic>
        <p:nvPicPr>
          <p:cNvPr id="4" name="Picture 3" descr="tmp426.tmp"/>
          <p:cNvPicPr>
            <a:picLocks/>
          </p:cNvPicPr>
          <p:nvPr/>
        </p:nvPicPr>
        <p:blipFill>
          <a:blip r:embed="rId2" cstate="print">
            <a:clrChange>
              <a:clrFrom>
                <a:srgbClr val="FFFFFF"/>
              </a:clrFrom>
              <a:clrTo>
                <a:srgbClr val="FFFFFF">
                  <a:alpha val="0"/>
                </a:srgbClr>
              </a:clrTo>
            </a:clrChange>
          </a:blip>
          <a:stretch>
            <a:fillRect/>
          </a:stretch>
        </p:blipFill>
        <p:spPr>
          <a:xfrm>
            <a:off x="0" y="0"/>
            <a:ext cx="9144000" cy="6858000"/>
          </a:xfrm>
          <a:prstGeom prst="rect">
            <a:avLst/>
          </a:prstGeom>
          <a:solidFill>
            <a:scrgbClr r="0" g="0" b="0">
              <a:alpha val="0"/>
            </a:scrgbClr>
          </a:solid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28600" y="228600"/>
            <a:ext cx="4927952" cy="1323439"/>
          </a:xfrm>
          <a:prstGeom prst="rect">
            <a:avLst/>
          </a:prstGeom>
          <a:noFill/>
          <a:ln w="9525">
            <a:noFill/>
            <a:miter lim="800000"/>
            <a:headEnd/>
            <a:tailEnd/>
          </a:ln>
        </p:spPr>
        <p:txBody>
          <a:bodyPr wrap="none">
            <a:spAutoFit/>
          </a:bodyPr>
          <a:lstStyle/>
          <a:p>
            <a:r>
              <a:rPr lang="en-US" sz="4000" b="1" dirty="0" smtClean="0">
                <a:solidFill>
                  <a:schemeClr val="accent1"/>
                </a:solidFill>
                <a:latin typeface="+mj-lt"/>
              </a:rPr>
              <a:t>Starter Challenge</a:t>
            </a:r>
            <a:endParaRPr lang="en-US" sz="4000" b="1" dirty="0">
              <a:solidFill>
                <a:schemeClr val="accent1"/>
              </a:solidFill>
              <a:latin typeface="+mj-lt"/>
            </a:endParaRPr>
          </a:p>
          <a:p>
            <a:endParaRPr lang="en-US" sz="4000" b="1" dirty="0"/>
          </a:p>
        </p:txBody>
      </p:sp>
      <p:sp>
        <p:nvSpPr>
          <p:cNvPr id="3" name="TextBox 2"/>
          <p:cNvSpPr txBox="1">
            <a:spLocks noChangeArrowheads="1"/>
          </p:cNvSpPr>
          <p:nvPr/>
        </p:nvSpPr>
        <p:spPr bwMode="auto">
          <a:xfrm>
            <a:off x="228600" y="990600"/>
            <a:ext cx="8534400" cy="3970318"/>
          </a:xfrm>
          <a:prstGeom prst="rect">
            <a:avLst/>
          </a:prstGeom>
          <a:noFill/>
          <a:ln w="9525">
            <a:noFill/>
            <a:miter lim="800000"/>
            <a:headEnd/>
            <a:tailEnd/>
          </a:ln>
        </p:spPr>
        <p:txBody>
          <a:bodyPr wrap="square">
            <a:spAutoFit/>
          </a:bodyPr>
          <a:lstStyle/>
          <a:p>
            <a:pPr marL="742950" indent="-742950">
              <a:buAutoNum type="arabicParenR"/>
            </a:pPr>
            <a:r>
              <a:rPr lang="en-US" sz="2800" dirty="0" smtClean="0"/>
              <a:t>A horse runs one furlong in 23 seconds.  What is the horse’s speed in miles per hour? (1 furlong is 1/8 mile) </a:t>
            </a:r>
          </a:p>
          <a:p>
            <a:pPr marL="742950" indent="-742950">
              <a:buAutoNum type="arabicParenR"/>
            </a:pPr>
            <a:endParaRPr lang="en-US" sz="2800" dirty="0" smtClean="0"/>
          </a:p>
          <a:p>
            <a:pPr marL="742950" indent="-742950">
              <a:buAutoNum type="arabicParenR"/>
            </a:pPr>
            <a:endParaRPr lang="en-US" sz="2800" dirty="0" smtClean="0"/>
          </a:p>
          <a:p>
            <a:pPr marL="742950" indent="-742950">
              <a:buAutoNum type="arabicParenR"/>
            </a:pPr>
            <a:endParaRPr lang="en-US" sz="2800" dirty="0" smtClean="0"/>
          </a:p>
          <a:p>
            <a:pPr marL="742950" indent="-742950">
              <a:buAutoNum type="arabicParenR"/>
            </a:pPr>
            <a:r>
              <a:rPr lang="en-US" sz="2800" dirty="0" smtClean="0"/>
              <a:t>The density of silver is 10,490 kg/m</a:t>
            </a:r>
            <a:r>
              <a:rPr lang="en-US" sz="2800" baseline="30000" dirty="0" smtClean="0"/>
              <a:t>3</a:t>
            </a:r>
            <a:r>
              <a:rPr lang="en-US" sz="2800" dirty="0" smtClean="0"/>
              <a:t>.  Convert this to pounds per cubic foot.  </a:t>
            </a:r>
          </a:p>
          <a:p>
            <a:pPr marL="742950" indent="-742950"/>
            <a:r>
              <a:rPr lang="en-US" sz="2800" dirty="0" smtClean="0"/>
              <a:t> </a:t>
            </a:r>
            <a:r>
              <a:rPr lang="en-US" sz="2800" dirty="0" smtClean="0"/>
              <a:t>       (1 lb. = 0.454 kg and 1 ft = 0.914 m)</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143000"/>
          </a:xfrm>
        </p:spPr>
        <p:txBody>
          <a:bodyPr>
            <a:normAutofit/>
          </a:bodyPr>
          <a:lstStyle/>
          <a:p>
            <a:r>
              <a:rPr lang="en-US" sz="2800" b="1" dirty="0" smtClean="0">
                <a:solidFill>
                  <a:schemeClr val="accent1"/>
                </a:solidFill>
              </a:rPr>
              <a:t>Ex 5) </a:t>
            </a:r>
            <a:endParaRPr lang="en-US" sz="2800" b="1" dirty="0">
              <a:solidFill>
                <a:schemeClr val="accent1"/>
              </a:solidFill>
            </a:endParaRPr>
          </a:p>
        </p:txBody>
      </p:sp>
      <p:sp>
        <p:nvSpPr>
          <p:cNvPr id="3" name="Content Placeholder 2"/>
          <p:cNvSpPr>
            <a:spLocks noGrp="1"/>
          </p:cNvSpPr>
          <p:nvPr>
            <p:ph sz="quarter" idx="1"/>
          </p:nvPr>
        </p:nvSpPr>
        <p:spPr>
          <a:xfrm>
            <a:off x="533400" y="1143000"/>
            <a:ext cx="7467600" cy="4873752"/>
          </a:xfrm>
        </p:spPr>
        <p:txBody>
          <a:bodyPr/>
          <a:lstStyle/>
          <a:p>
            <a:pPr algn="ctr">
              <a:buNone/>
            </a:pPr>
            <a:r>
              <a:rPr lang="en-US" dirty="0" smtClean="0"/>
              <a:t>A pediatrician recommends a baby’s bath water be 95 degrees, but it is acceptable for the temperature to vary by as much as 3 degrees.  What is the acceptable range?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Special Cases</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smtClean="0"/>
              <a:t> </a:t>
            </a:r>
            <a:r>
              <a:rPr lang="en-US" dirty="0" smtClean="0"/>
              <a:t> x – 6   + 7 &gt; 2</a:t>
            </a:r>
          </a:p>
          <a:p>
            <a:endParaRPr lang="en-US" dirty="0" smtClean="0"/>
          </a:p>
          <a:p>
            <a:endParaRPr lang="en-US" dirty="0" smtClean="0"/>
          </a:p>
          <a:p>
            <a:endParaRPr lang="en-US" dirty="0" smtClean="0"/>
          </a:p>
          <a:p>
            <a:endParaRPr lang="en-US" dirty="0" smtClean="0"/>
          </a:p>
          <a:p>
            <a:endParaRPr lang="en-US" dirty="0" smtClean="0"/>
          </a:p>
          <a:p>
            <a:r>
              <a:rPr lang="en-US" dirty="0" smtClean="0"/>
              <a:t>  x + 12   - 5 </a:t>
            </a:r>
            <a:r>
              <a:rPr lang="en-US" u="sng" dirty="0" smtClean="0"/>
              <a:t>&lt;</a:t>
            </a:r>
            <a:r>
              <a:rPr lang="en-US" dirty="0" smtClean="0"/>
              <a:t> -6</a:t>
            </a:r>
            <a:endParaRPr lang="en-US" dirty="0"/>
          </a:p>
        </p:txBody>
      </p:sp>
      <p:pic>
        <p:nvPicPr>
          <p:cNvPr id="4" name="Picture 3" descr="tmp2E6.tmp"/>
          <p:cNvPicPr>
            <a:picLocks/>
          </p:cNvPicPr>
          <p:nvPr/>
        </p:nvPicPr>
        <p:blipFill>
          <a:blip r:embed="rId2" cstate="print">
            <a:clrChange>
              <a:clrFrom>
                <a:srgbClr val="FFFFFF"/>
              </a:clrFrom>
              <a:clrTo>
                <a:srgbClr val="FFFFFF">
                  <a:alpha val="0"/>
                </a:srgbClr>
              </a:clrTo>
            </a:clrChange>
          </a:blip>
          <a:stretch>
            <a:fillRect/>
          </a:stretch>
        </p:blipFill>
        <p:spPr>
          <a:xfrm>
            <a:off x="0" y="0"/>
            <a:ext cx="9144000" cy="6858000"/>
          </a:xfrm>
          <a:prstGeom prst="rect">
            <a:avLst/>
          </a:prstGeom>
          <a:solidFill>
            <a:scrgbClr r="0" g="0" b="0">
              <a:alpha val="0"/>
            </a:scrgbClr>
          </a:solid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practice</a:t>
            </a:r>
            <a:endParaRPr lang="en-US" b="1" dirty="0">
              <a:solidFill>
                <a:schemeClr val="accent1"/>
              </a:solidFill>
            </a:endParaRPr>
          </a:p>
        </p:txBody>
      </p:sp>
      <p:sp>
        <p:nvSpPr>
          <p:cNvPr id="3" name="Content Placeholder 2"/>
          <p:cNvSpPr>
            <a:spLocks noGrp="1"/>
          </p:cNvSpPr>
          <p:nvPr>
            <p:ph sz="quarter" idx="1"/>
          </p:nvPr>
        </p:nvSpPr>
        <p:spPr/>
        <p:txBody>
          <a:bodyPr/>
          <a:lstStyle/>
          <a:p>
            <a:r>
              <a:rPr lang="en-US" dirty="0" smtClean="0"/>
              <a:t>Pg. 215 # 23 – 32</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1"/>
          </p:nvPr>
        </p:nvSpPr>
        <p:spPr>
          <a:xfrm>
            <a:off x="1981200" y="1219200"/>
            <a:ext cx="6781800" cy="3505200"/>
          </a:xfrm>
        </p:spPr>
        <p:txBody>
          <a:bodyPr>
            <a:normAutofit/>
          </a:bodyPr>
          <a:lstStyle/>
          <a:p>
            <a:pPr algn="ctr" eaLnBrk="1" hangingPunct="1"/>
            <a:r>
              <a:rPr lang="en-US" sz="4000" dirty="0" smtClean="0"/>
              <a:t>Solving Absolute Value Inequalities</a:t>
            </a:r>
          </a:p>
        </p:txBody>
      </p:sp>
      <p:sp>
        <p:nvSpPr>
          <p:cNvPr id="12299" name="TextBox 12"/>
          <p:cNvSpPr txBox="1">
            <a:spLocks noChangeArrowheads="1"/>
          </p:cNvSpPr>
          <p:nvPr/>
        </p:nvSpPr>
        <p:spPr bwMode="auto">
          <a:xfrm>
            <a:off x="2743200" y="3429000"/>
            <a:ext cx="5334000" cy="1569660"/>
          </a:xfrm>
          <a:prstGeom prst="rect">
            <a:avLst/>
          </a:prstGeom>
          <a:noFill/>
          <a:ln w="9525">
            <a:noFill/>
            <a:miter lim="800000"/>
            <a:headEnd/>
            <a:tailEnd/>
          </a:ln>
        </p:spPr>
        <p:txBody>
          <a:bodyPr wrap="square">
            <a:spAutoFit/>
          </a:bodyPr>
          <a:lstStyle/>
          <a:p>
            <a:pPr algn="ctr"/>
            <a:r>
              <a:rPr lang="en-US" b="1" dirty="0" smtClean="0">
                <a:latin typeface="+mn-lt"/>
              </a:rPr>
              <a:t>I can write and/or </a:t>
            </a:r>
            <a:r>
              <a:rPr lang="en-US" b="1" dirty="0">
                <a:latin typeface="+mn-lt"/>
              </a:rPr>
              <a:t>solve inequalities and </a:t>
            </a:r>
            <a:r>
              <a:rPr lang="en-US" b="1" dirty="0" smtClean="0">
                <a:latin typeface="+mn-lt"/>
              </a:rPr>
              <a:t>compound inequalities with absolute </a:t>
            </a:r>
            <a:r>
              <a:rPr lang="en-US" b="1" dirty="0">
                <a:latin typeface="+mn-lt"/>
              </a:rPr>
              <a:t>value.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143000"/>
          </a:xfrm>
        </p:spPr>
        <p:txBody>
          <a:bodyPr>
            <a:normAutofit/>
          </a:bodyPr>
          <a:lstStyle/>
          <a:p>
            <a:r>
              <a:rPr lang="en-US" sz="2800" b="1" dirty="0" smtClean="0">
                <a:solidFill>
                  <a:schemeClr val="accent1"/>
                </a:solidFill>
              </a:rPr>
              <a:t>Why are there absolute value inequalities?</a:t>
            </a:r>
            <a:endParaRPr lang="en-US" sz="2800" b="1" dirty="0">
              <a:solidFill>
                <a:schemeClr val="accent1"/>
              </a:solidFill>
            </a:endParaRPr>
          </a:p>
        </p:txBody>
      </p:sp>
      <p:sp>
        <p:nvSpPr>
          <p:cNvPr id="3" name="Content Placeholder 2"/>
          <p:cNvSpPr>
            <a:spLocks noGrp="1"/>
          </p:cNvSpPr>
          <p:nvPr>
            <p:ph sz="quarter" idx="1"/>
          </p:nvPr>
        </p:nvSpPr>
        <p:spPr>
          <a:xfrm>
            <a:off x="533400" y="1143000"/>
            <a:ext cx="7467600" cy="4873752"/>
          </a:xfrm>
        </p:spPr>
        <p:txBody>
          <a:bodyPr/>
          <a:lstStyle/>
          <a:p>
            <a:pPr algn="ctr">
              <a:buNone/>
            </a:pPr>
            <a:r>
              <a:rPr lang="en-US" dirty="0" smtClean="0"/>
              <a:t>Fire extinguishers contain pressurize water.  The water presser should be 162.5 psi (pounds per square inch), but it is acceptable for the pressure to differ from this value by at most 12.5 psi.  What is the range of acceptable pressures?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1" name="Object 3"/>
          <p:cNvGraphicFramePr>
            <a:graphicFrameLocks noChangeAspect="1"/>
          </p:cNvGraphicFramePr>
          <p:nvPr/>
        </p:nvGraphicFramePr>
        <p:xfrm>
          <a:off x="1711325" y="1920875"/>
          <a:ext cx="1147763" cy="574675"/>
        </p:xfrm>
        <a:graphic>
          <a:graphicData uri="http://schemas.openxmlformats.org/presentationml/2006/ole">
            <p:oleObj spid="_x0000_s1026" name="Equation" r:id="rId3" imgW="381000" imgH="190500" progId="">
              <p:embed/>
            </p:oleObj>
          </a:graphicData>
        </a:graphic>
      </p:graphicFrame>
      <p:graphicFrame>
        <p:nvGraphicFramePr>
          <p:cNvPr id="12292" name="Object 4"/>
          <p:cNvGraphicFramePr>
            <a:graphicFrameLocks noChangeAspect="1"/>
          </p:cNvGraphicFramePr>
          <p:nvPr/>
        </p:nvGraphicFramePr>
        <p:xfrm>
          <a:off x="5881688" y="1920875"/>
          <a:ext cx="1147762" cy="574675"/>
        </p:xfrm>
        <a:graphic>
          <a:graphicData uri="http://schemas.openxmlformats.org/presentationml/2006/ole">
            <p:oleObj spid="_x0000_s1027" name="Equation" r:id="rId4" imgW="381000" imgH="190500" progId="">
              <p:embed/>
            </p:oleObj>
          </a:graphicData>
        </a:graphic>
      </p:graphicFrame>
      <p:grpSp>
        <p:nvGrpSpPr>
          <p:cNvPr id="2" name="Group 5"/>
          <p:cNvGrpSpPr>
            <a:grpSpLocks/>
          </p:cNvGrpSpPr>
          <p:nvPr/>
        </p:nvGrpSpPr>
        <p:grpSpPr bwMode="auto">
          <a:xfrm>
            <a:off x="1295400" y="2514600"/>
            <a:ext cx="1981200" cy="457200"/>
            <a:chOff x="864" y="1584"/>
            <a:chExt cx="1248" cy="288"/>
          </a:xfrm>
        </p:grpSpPr>
        <p:sp>
          <p:nvSpPr>
            <p:cNvPr id="1051" name="Line 6"/>
            <p:cNvSpPr>
              <a:spLocks noChangeShapeType="1"/>
            </p:cNvSpPr>
            <p:nvPr/>
          </p:nvSpPr>
          <p:spPr bwMode="auto">
            <a:xfrm flipH="1">
              <a:off x="864" y="1584"/>
              <a:ext cx="624" cy="288"/>
            </a:xfrm>
            <a:prstGeom prst="line">
              <a:avLst/>
            </a:prstGeom>
            <a:noFill/>
            <a:ln w="28575">
              <a:solidFill>
                <a:schemeClr val="tx1"/>
              </a:solidFill>
              <a:round/>
              <a:headEnd/>
              <a:tailEnd type="triangle" w="med" len="med"/>
            </a:ln>
          </p:spPr>
          <p:txBody>
            <a:bodyPr wrap="none" anchor="ctr"/>
            <a:lstStyle/>
            <a:p>
              <a:endParaRPr lang="en-US"/>
            </a:p>
          </p:txBody>
        </p:sp>
        <p:sp>
          <p:nvSpPr>
            <p:cNvPr id="1052" name="Line 7"/>
            <p:cNvSpPr>
              <a:spLocks noChangeShapeType="1"/>
            </p:cNvSpPr>
            <p:nvPr/>
          </p:nvSpPr>
          <p:spPr bwMode="auto">
            <a:xfrm>
              <a:off x="1488" y="1584"/>
              <a:ext cx="624" cy="288"/>
            </a:xfrm>
            <a:prstGeom prst="line">
              <a:avLst/>
            </a:prstGeom>
            <a:noFill/>
            <a:ln w="28575">
              <a:solidFill>
                <a:schemeClr val="tx1"/>
              </a:solidFill>
              <a:round/>
              <a:headEnd/>
              <a:tailEnd type="triangle" w="med" len="med"/>
            </a:ln>
          </p:spPr>
          <p:txBody>
            <a:bodyPr wrap="none" anchor="ctr"/>
            <a:lstStyle/>
            <a:p>
              <a:endParaRPr lang="en-US"/>
            </a:p>
          </p:txBody>
        </p:sp>
      </p:grpSp>
      <p:grpSp>
        <p:nvGrpSpPr>
          <p:cNvPr id="3" name="Group 8"/>
          <p:cNvGrpSpPr>
            <a:grpSpLocks/>
          </p:cNvGrpSpPr>
          <p:nvPr/>
        </p:nvGrpSpPr>
        <p:grpSpPr bwMode="auto">
          <a:xfrm>
            <a:off x="5486400" y="2514600"/>
            <a:ext cx="1981200" cy="457200"/>
            <a:chOff x="864" y="1584"/>
            <a:chExt cx="1248" cy="288"/>
          </a:xfrm>
        </p:grpSpPr>
        <p:sp>
          <p:nvSpPr>
            <p:cNvPr id="1049" name="Line 9"/>
            <p:cNvSpPr>
              <a:spLocks noChangeShapeType="1"/>
            </p:cNvSpPr>
            <p:nvPr/>
          </p:nvSpPr>
          <p:spPr bwMode="auto">
            <a:xfrm flipH="1">
              <a:off x="864" y="1584"/>
              <a:ext cx="624" cy="288"/>
            </a:xfrm>
            <a:prstGeom prst="line">
              <a:avLst/>
            </a:prstGeom>
            <a:noFill/>
            <a:ln w="28575">
              <a:solidFill>
                <a:schemeClr val="tx1"/>
              </a:solidFill>
              <a:round/>
              <a:headEnd/>
              <a:tailEnd type="triangle" w="med" len="med"/>
            </a:ln>
          </p:spPr>
          <p:txBody>
            <a:bodyPr wrap="none" anchor="ctr"/>
            <a:lstStyle/>
            <a:p>
              <a:endParaRPr lang="en-US"/>
            </a:p>
          </p:txBody>
        </p:sp>
        <p:sp>
          <p:nvSpPr>
            <p:cNvPr id="1050" name="Line 10"/>
            <p:cNvSpPr>
              <a:spLocks noChangeShapeType="1"/>
            </p:cNvSpPr>
            <p:nvPr/>
          </p:nvSpPr>
          <p:spPr bwMode="auto">
            <a:xfrm>
              <a:off x="1488" y="1584"/>
              <a:ext cx="624" cy="288"/>
            </a:xfrm>
            <a:prstGeom prst="line">
              <a:avLst/>
            </a:prstGeom>
            <a:noFill/>
            <a:ln w="28575">
              <a:solidFill>
                <a:schemeClr val="tx1"/>
              </a:solidFill>
              <a:round/>
              <a:headEnd/>
              <a:tailEnd type="triangle" w="med" len="med"/>
            </a:ln>
          </p:spPr>
          <p:txBody>
            <a:bodyPr wrap="none" anchor="ctr"/>
            <a:lstStyle/>
            <a:p>
              <a:endParaRPr lang="en-US"/>
            </a:p>
          </p:txBody>
        </p:sp>
      </p:grpSp>
      <p:graphicFrame>
        <p:nvGraphicFramePr>
          <p:cNvPr id="12299" name="Object 11"/>
          <p:cNvGraphicFramePr>
            <a:graphicFrameLocks noChangeAspect="1"/>
          </p:cNvGraphicFramePr>
          <p:nvPr/>
        </p:nvGraphicFramePr>
        <p:xfrm>
          <a:off x="800100" y="3049588"/>
          <a:ext cx="1031875" cy="419100"/>
        </p:xfrm>
        <a:graphic>
          <a:graphicData uri="http://schemas.openxmlformats.org/presentationml/2006/ole">
            <p:oleObj spid="_x0000_s1028" name="Equation" r:id="rId5" imgW="342900" imgH="139700" progId="">
              <p:embed/>
            </p:oleObj>
          </a:graphicData>
        </a:graphic>
      </p:graphicFrame>
      <p:graphicFrame>
        <p:nvGraphicFramePr>
          <p:cNvPr id="12300" name="Object 12"/>
          <p:cNvGraphicFramePr>
            <a:graphicFrameLocks noChangeAspect="1"/>
          </p:cNvGraphicFramePr>
          <p:nvPr/>
        </p:nvGraphicFramePr>
        <p:xfrm>
          <a:off x="2781300" y="3049588"/>
          <a:ext cx="1298575" cy="419100"/>
        </p:xfrm>
        <a:graphic>
          <a:graphicData uri="http://schemas.openxmlformats.org/presentationml/2006/ole">
            <p:oleObj spid="_x0000_s1029" name="Equation" r:id="rId6" imgW="431800" imgH="139700" progId="">
              <p:embed/>
            </p:oleObj>
          </a:graphicData>
        </a:graphic>
      </p:graphicFrame>
      <p:graphicFrame>
        <p:nvGraphicFramePr>
          <p:cNvPr id="12301" name="Object 13"/>
          <p:cNvGraphicFramePr>
            <a:graphicFrameLocks noChangeAspect="1"/>
          </p:cNvGraphicFramePr>
          <p:nvPr/>
        </p:nvGraphicFramePr>
        <p:xfrm>
          <a:off x="4991100" y="3049588"/>
          <a:ext cx="1031875" cy="419100"/>
        </p:xfrm>
        <a:graphic>
          <a:graphicData uri="http://schemas.openxmlformats.org/presentationml/2006/ole">
            <p:oleObj spid="_x0000_s1030" name="Equation" r:id="rId7" imgW="342900" imgH="139700" progId="">
              <p:embed/>
            </p:oleObj>
          </a:graphicData>
        </a:graphic>
      </p:graphicFrame>
      <p:graphicFrame>
        <p:nvGraphicFramePr>
          <p:cNvPr id="12302" name="Object 14"/>
          <p:cNvGraphicFramePr>
            <a:graphicFrameLocks noChangeAspect="1"/>
          </p:cNvGraphicFramePr>
          <p:nvPr/>
        </p:nvGraphicFramePr>
        <p:xfrm>
          <a:off x="6892925" y="3049588"/>
          <a:ext cx="1298575" cy="419100"/>
        </p:xfrm>
        <a:graphic>
          <a:graphicData uri="http://schemas.openxmlformats.org/presentationml/2006/ole">
            <p:oleObj spid="_x0000_s1031" name="Equation" r:id="rId8" imgW="431800" imgH="139700" progId="">
              <p:embed/>
            </p:oleObj>
          </a:graphicData>
        </a:graphic>
      </p:graphicFrame>
      <p:sp>
        <p:nvSpPr>
          <p:cNvPr id="12303" name="Text Box 15"/>
          <p:cNvSpPr txBox="1">
            <a:spLocks noChangeArrowheads="1"/>
          </p:cNvSpPr>
          <p:nvPr/>
        </p:nvSpPr>
        <p:spPr bwMode="auto">
          <a:xfrm>
            <a:off x="1895475" y="2997200"/>
            <a:ext cx="771525" cy="579438"/>
          </a:xfrm>
          <a:prstGeom prst="rect">
            <a:avLst/>
          </a:prstGeom>
          <a:noFill/>
          <a:ln w="9525">
            <a:noFill/>
            <a:miter lim="800000"/>
            <a:headEnd/>
            <a:tailEnd/>
          </a:ln>
        </p:spPr>
        <p:txBody>
          <a:bodyPr wrap="none">
            <a:spAutoFit/>
          </a:bodyPr>
          <a:lstStyle/>
          <a:p>
            <a:r>
              <a:rPr lang="en-US" sz="3200">
                <a:latin typeface="Times New Roman" pitchFamily="18" charset="0"/>
              </a:rPr>
              <a:t>and</a:t>
            </a:r>
          </a:p>
        </p:txBody>
      </p:sp>
      <p:sp>
        <p:nvSpPr>
          <p:cNvPr id="12304" name="Text Box 16"/>
          <p:cNvSpPr txBox="1">
            <a:spLocks noChangeArrowheads="1"/>
          </p:cNvSpPr>
          <p:nvPr/>
        </p:nvSpPr>
        <p:spPr bwMode="auto">
          <a:xfrm>
            <a:off x="6183313" y="3001963"/>
            <a:ext cx="522287" cy="579437"/>
          </a:xfrm>
          <a:prstGeom prst="rect">
            <a:avLst/>
          </a:prstGeom>
          <a:noFill/>
          <a:ln w="9525">
            <a:noFill/>
            <a:miter lim="800000"/>
            <a:headEnd/>
            <a:tailEnd/>
          </a:ln>
        </p:spPr>
        <p:txBody>
          <a:bodyPr wrap="none">
            <a:spAutoFit/>
          </a:bodyPr>
          <a:lstStyle/>
          <a:p>
            <a:r>
              <a:rPr lang="en-US" sz="3200">
                <a:latin typeface="Times New Roman" pitchFamily="18" charset="0"/>
              </a:rPr>
              <a:t>or</a:t>
            </a:r>
          </a:p>
        </p:txBody>
      </p:sp>
      <p:sp>
        <p:nvSpPr>
          <p:cNvPr id="12305" name="Text Box 17"/>
          <p:cNvSpPr txBox="1">
            <a:spLocks noChangeArrowheads="1"/>
          </p:cNvSpPr>
          <p:nvPr/>
        </p:nvSpPr>
        <p:spPr bwMode="auto">
          <a:xfrm>
            <a:off x="685800" y="4297363"/>
            <a:ext cx="1833563" cy="579437"/>
          </a:xfrm>
          <a:prstGeom prst="rect">
            <a:avLst/>
          </a:prstGeom>
          <a:noFill/>
          <a:ln w="9525">
            <a:noFill/>
            <a:miter lim="800000"/>
            <a:headEnd/>
            <a:tailEnd/>
          </a:ln>
        </p:spPr>
        <p:txBody>
          <a:bodyPr wrap="none">
            <a:spAutoFit/>
          </a:bodyPr>
          <a:lstStyle/>
          <a:p>
            <a:r>
              <a:rPr lang="en-US" sz="3200">
                <a:solidFill>
                  <a:schemeClr val="accent2"/>
                </a:solidFill>
                <a:latin typeface="Times New Roman" pitchFamily="18" charset="0"/>
              </a:rPr>
              <a:t>Less than </a:t>
            </a:r>
          </a:p>
        </p:txBody>
      </p:sp>
      <p:sp>
        <p:nvSpPr>
          <p:cNvPr id="12306" name="Oval 18"/>
          <p:cNvSpPr>
            <a:spLocks noChangeArrowheads="1"/>
          </p:cNvSpPr>
          <p:nvPr/>
        </p:nvSpPr>
        <p:spPr bwMode="auto">
          <a:xfrm>
            <a:off x="2146300" y="1968500"/>
            <a:ext cx="457200" cy="457200"/>
          </a:xfrm>
          <a:prstGeom prst="ellipse">
            <a:avLst/>
          </a:prstGeom>
          <a:noFill/>
          <a:ln w="38100">
            <a:solidFill>
              <a:schemeClr val="accent2"/>
            </a:solidFill>
            <a:round/>
            <a:headEnd/>
            <a:tailEnd/>
          </a:ln>
        </p:spPr>
        <p:txBody>
          <a:bodyPr wrap="none" anchor="ctr"/>
          <a:lstStyle/>
          <a:p>
            <a:pPr algn="ctr"/>
            <a:endParaRPr lang="en-US">
              <a:latin typeface="Times New Roman" pitchFamily="18" charset="0"/>
            </a:endParaRPr>
          </a:p>
        </p:txBody>
      </p:sp>
      <p:sp>
        <p:nvSpPr>
          <p:cNvPr id="12307" name="Oval 19"/>
          <p:cNvSpPr>
            <a:spLocks noChangeArrowheads="1"/>
          </p:cNvSpPr>
          <p:nvPr/>
        </p:nvSpPr>
        <p:spPr bwMode="auto">
          <a:xfrm>
            <a:off x="1828800" y="3086100"/>
            <a:ext cx="914400" cy="457200"/>
          </a:xfrm>
          <a:prstGeom prst="ellipse">
            <a:avLst/>
          </a:prstGeom>
          <a:noFill/>
          <a:ln w="38100">
            <a:solidFill>
              <a:schemeClr val="accent2"/>
            </a:solidFill>
            <a:round/>
            <a:headEnd/>
            <a:tailEnd/>
          </a:ln>
        </p:spPr>
        <p:txBody>
          <a:bodyPr wrap="none" anchor="ctr"/>
          <a:lstStyle/>
          <a:p>
            <a:pPr algn="ctr"/>
            <a:endParaRPr lang="en-US">
              <a:latin typeface="Times New Roman" pitchFamily="18" charset="0"/>
            </a:endParaRPr>
          </a:p>
        </p:txBody>
      </p:sp>
      <p:sp>
        <p:nvSpPr>
          <p:cNvPr id="12308" name="Line 20"/>
          <p:cNvSpPr>
            <a:spLocks noChangeShapeType="1"/>
          </p:cNvSpPr>
          <p:nvPr/>
        </p:nvSpPr>
        <p:spPr bwMode="auto">
          <a:xfrm>
            <a:off x="2438400" y="4648200"/>
            <a:ext cx="762000" cy="0"/>
          </a:xfrm>
          <a:prstGeom prst="line">
            <a:avLst/>
          </a:prstGeom>
          <a:noFill/>
          <a:ln w="38100">
            <a:solidFill>
              <a:schemeClr val="accent2"/>
            </a:solidFill>
            <a:round/>
            <a:headEnd/>
            <a:tailEnd type="triangle" w="med" len="med"/>
          </a:ln>
        </p:spPr>
        <p:txBody>
          <a:bodyPr wrap="none" anchor="ctr"/>
          <a:lstStyle/>
          <a:p>
            <a:endParaRPr lang="en-US"/>
          </a:p>
        </p:txBody>
      </p:sp>
      <p:sp>
        <p:nvSpPr>
          <p:cNvPr id="12309" name="Text Box 21"/>
          <p:cNvSpPr txBox="1">
            <a:spLocks noChangeArrowheads="1"/>
          </p:cNvSpPr>
          <p:nvPr/>
        </p:nvSpPr>
        <p:spPr bwMode="auto">
          <a:xfrm>
            <a:off x="3276600" y="4297363"/>
            <a:ext cx="771525" cy="579437"/>
          </a:xfrm>
          <a:prstGeom prst="rect">
            <a:avLst/>
          </a:prstGeom>
          <a:noFill/>
          <a:ln w="9525">
            <a:noFill/>
            <a:miter lim="800000"/>
            <a:headEnd/>
            <a:tailEnd/>
          </a:ln>
        </p:spPr>
        <p:txBody>
          <a:bodyPr wrap="none">
            <a:spAutoFit/>
          </a:bodyPr>
          <a:lstStyle/>
          <a:p>
            <a:r>
              <a:rPr lang="en-US" sz="3200">
                <a:solidFill>
                  <a:schemeClr val="accent2"/>
                </a:solidFill>
                <a:latin typeface="Times New Roman" pitchFamily="18" charset="0"/>
              </a:rPr>
              <a:t>and</a:t>
            </a:r>
          </a:p>
        </p:txBody>
      </p:sp>
      <p:sp>
        <p:nvSpPr>
          <p:cNvPr id="12310" name="Text Box 22"/>
          <p:cNvSpPr txBox="1">
            <a:spLocks noChangeArrowheads="1"/>
          </p:cNvSpPr>
          <p:nvPr/>
        </p:nvSpPr>
        <p:spPr bwMode="auto">
          <a:xfrm>
            <a:off x="5353050" y="4191000"/>
            <a:ext cx="1504950" cy="873125"/>
          </a:xfrm>
          <a:prstGeom prst="rect">
            <a:avLst/>
          </a:prstGeom>
          <a:noFill/>
          <a:ln w="9525">
            <a:noFill/>
            <a:miter lim="800000"/>
            <a:headEnd/>
            <a:tailEnd/>
          </a:ln>
        </p:spPr>
        <p:txBody>
          <a:bodyPr wrap="none">
            <a:spAutoFit/>
          </a:bodyPr>
          <a:lstStyle/>
          <a:p>
            <a:pPr>
              <a:lnSpc>
                <a:spcPct val="80000"/>
              </a:lnSpc>
            </a:pPr>
            <a:r>
              <a:rPr lang="en-US" sz="3200">
                <a:solidFill>
                  <a:schemeClr val="accent2"/>
                </a:solidFill>
                <a:latin typeface="Times New Roman" pitchFamily="18" charset="0"/>
              </a:rPr>
              <a:t>Greater </a:t>
            </a:r>
          </a:p>
          <a:p>
            <a:pPr>
              <a:lnSpc>
                <a:spcPct val="80000"/>
              </a:lnSpc>
            </a:pPr>
            <a:r>
              <a:rPr lang="en-US" sz="3200">
                <a:solidFill>
                  <a:schemeClr val="accent2"/>
                </a:solidFill>
                <a:latin typeface="Times New Roman" pitchFamily="18" charset="0"/>
              </a:rPr>
              <a:t>   than </a:t>
            </a:r>
          </a:p>
        </p:txBody>
      </p:sp>
      <p:sp>
        <p:nvSpPr>
          <p:cNvPr id="12311" name="Line 23"/>
          <p:cNvSpPr>
            <a:spLocks noChangeShapeType="1"/>
          </p:cNvSpPr>
          <p:nvPr/>
        </p:nvSpPr>
        <p:spPr bwMode="auto">
          <a:xfrm>
            <a:off x="6696075" y="4648200"/>
            <a:ext cx="762000" cy="0"/>
          </a:xfrm>
          <a:prstGeom prst="line">
            <a:avLst/>
          </a:prstGeom>
          <a:noFill/>
          <a:ln w="38100">
            <a:solidFill>
              <a:schemeClr val="accent2"/>
            </a:solidFill>
            <a:round/>
            <a:headEnd/>
            <a:tailEnd type="triangle" w="med" len="med"/>
          </a:ln>
        </p:spPr>
        <p:txBody>
          <a:bodyPr wrap="none" anchor="ctr"/>
          <a:lstStyle/>
          <a:p>
            <a:endParaRPr lang="en-US"/>
          </a:p>
        </p:txBody>
      </p:sp>
      <p:sp>
        <p:nvSpPr>
          <p:cNvPr id="12312" name="Text Box 24"/>
          <p:cNvSpPr txBox="1">
            <a:spLocks noChangeArrowheads="1"/>
          </p:cNvSpPr>
          <p:nvPr/>
        </p:nvSpPr>
        <p:spPr bwMode="auto">
          <a:xfrm>
            <a:off x="7534275" y="4297363"/>
            <a:ext cx="522288" cy="579437"/>
          </a:xfrm>
          <a:prstGeom prst="rect">
            <a:avLst/>
          </a:prstGeom>
          <a:noFill/>
          <a:ln w="9525">
            <a:noFill/>
            <a:miter lim="800000"/>
            <a:headEnd/>
            <a:tailEnd/>
          </a:ln>
        </p:spPr>
        <p:txBody>
          <a:bodyPr wrap="none">
            <a:spAutoFit/>
          </a:bodyPr>
          <a:lstStyle/>
          <a:p>
            <a:r>
              <a:rPr lang="en-US" sz="3200">
                <a:solidFill>
                  <a:schemeClr val="accent2"/>
                </a:solidFill>
                <a:latin typeface="Times New Roman" pitchFamily="18" charset="0"/>
              </a:rPr>
              <a:t>or</a:t>
            </a:r>
          </a:p>
        </p:txBody>
      </p:sp>
      <p:sp>
        <p:nvSpPr>
          <p:cNvPr id="12313" name="Text Box 25"/>
          <p:cNvSpPr txBox="1">
            <a:spLocks noChangeArrowheads="1"/>
          </p:cNvSpPr>
          <p:nvPr/>
        </p:nvSpPr>
        <p:spPr bwMode="auto">
          <a:xfrm>
            <a:off x="1219200" y="5200650"/>
            <a:ext cx="2432050" cy="579438"/>
          </a:xfrm>
          <a:prstGeom prst="rect">
            <a:avLst/>
          </a:prstGeom>
          <a:noFill/>
          <a:ln w="9525">
            <a:noFill/>
            <a:miter lim="800000"/>
            <a:headEnd/>
            <a:tailEnd/>
          </a:ln>
        </p:spPr>
        <p:txBody>
          <a:bodyPr wrap="none">
            <a:spAutoFit/>
          </a:bodyPr>
          <a:lstStyle/>
          <a:p>
            <a:r>
              <a:rPr lang="en-US" sz="3200" dirty="0">
                <a:solidFill>
                  <a:srgbClr val="CC0000"/>
                </a:solidFill>
                <a:latin typeface="Times New Roman" pitchFamily="18" charset="0"/>
              </a:rPr>
              <a:t>“Less </a:t>
            </a:r>
            <a:r>
              <a:rPr lang="en-US" sz="3200" dirty="0" err="1" smtClean="0">
                <a:solidFill>
                  <a:srgbClr val="CC0000"/>
                </a:solidFill>
                <a:latin typeface="Times New Roman" pitchFamily="18" charset="0"/>
              </a:rPr>
              <a:t>Th</a:t>
            </a:r>
            <a:r>
              <a:rPr lang="en-US" sz="3200" dirty="0" err="1" smtClean="0">
                <a:solidFill>
                  <a:srgbClr val="0070C0"/>
                </a:solidFill>
                <a:latin typeface="Times New Roman" pitchFamily="18" charset="0"/>
              </a:rPr>
              <a:t>and</a:t>
            </a:r>
            <a:r>
              <a:rPr lang="en-US" sz="3200" dirty="0" smtClean="0">
                <a:solidFill>
                  <a:srgbClr val="CC0000"/>
                </a:solidFill>
                <a:latin typeface="Times New Roman" pitchFamily="18" charset="0"/>
              </a:rPr>
              <a:t>”</a:t>
            </a:r>
            <a:endParaRPr lang="en-US" sz="3200" dirty="0">
              <a:solidFill>
                <a:srgbClr val="CC0000"/>
              </a:solidFill>
              <a:latin typeface="Times New Roman" pitchFamily="18" charset="0"/>
            </a:endParaRPr>
          </a:p>
        </p:txBody>
      </p:sp>
      <p:sp>
        <p:nvSpPr>
          <p:cNvPr id="12314" name="Text Box 26"/>
          <p:cNvSpPr txBox="1">
            <a:spLocks noChangeArrowheads="1"/>
          </p:cNvSpPr>
          <p:nvPr/>
        </p:nvSpPr>
        <p:spPr bwMode="auto">
          <a:xfrm>
            <a:off x="5791200" y="5199063"/>
            <a:ext cx="1787525" cy="579437"/>
          </a:xfrm>
          <a:prstGeom prst="rect">
            <a:avLst/>
          </a:prstGeom>
          <a:noFill/>
          <a:ln w="9525">
            <a:noFill/>
            <a:miter lim="800000"/>
            <a:headEnd/>
            <a:tailEnd/>
          </a:ln>
        </p:spPr>
        <p:txBody>
          <a:bodyPr wrap="none">
            <a:spAutoFit/>
          </a:bodyPr>
          <a:lstStyle/>
          <a:p>
            <a:r>
              <a:rPr lang="en-US" sz="3200" dirty="0">
                <a:solidFill>
                  <a:srgbClr val="CC0000"/>
                </a:solidFill>
                <a:latin typeface="Times New Roman" pitchFamily="18" charset="0"/>
              </a:rPr>
              <a:t>“</a:t>
            </a:r>
            <a:r>
              <a:rPr lang="en-US" sz="3200" dirty="0" err="1">
                <a:solidFill>
                  <a:srgbClr val="CC0000"/>
                </a:solidFill>
                <a:latin typeface="Times New Roman" pitchFamily="18" charset="0"/>
              </a:rPr>
              <a:t>Great</a:t>
            </a:r>
            <a:r>
              <a:rPr lang="en-US" sz="3200" dirty="0" err="1">
                <a:solidFill>
                  <a:srgbClr val="0070C0"/>
                </a:solidFill>
                <a:latin typeface="Times New Roman" pitchFamily="18" charset="0"/>
              </a:rPr>
              <a:t>or</a:t>
            </a:r>
            <a:r>
              <a:rPr lang="en-US" sz="3200" dirty="0">
                <a:solidFill>
                  <a:srgbClr val="CC0000"/>
                </a:solidFill>
                <a:latin typeface="Times New Roman" pitchFamily="18" charset="0"/>
              </a:rPr>
              <a:t>”</a:t>
            </a:r>
          </a:p>
        </p:txBody>
      </p:sp>
      <p:sp>
        <p:nvSpPr>
          <p:cNvPr id="12315" name="Oval 27"/>
          <p:cNvSpPr>
            <a:spLocks noChangeArrowheads="1"/>
          </p:cNvSpPr>
          <p:nvPr/>
        </p:nvSpPr>
        <p:spPr bwMode="auto">
          <a:xfrm>
            <a:off x="6248400" y="1981200"/>
            <a:ext cx="457200" cy="457200"/>
          </a:xfrm>
          <a:prstGeom prst="ellipse">
            <a:avLst/>
          </a:prstGeom>
          <a:noFill/>
          <a:ln w="38100">
            <a:solidFill>
              <a:schemeClr val="accent2"/>
            </a:solidFill>
            <a:round/>
            <a:headEnd/>
            <a:tailEnd/>
          </a:ln>
        </p:spPr>
        <p:txBody>
          <a:bodyPr wrap="none" anchor="ctr"/>
          <a:lstStyle/>
          <a:p>
            <a:pPr algn="ctr"/>
            <a:endParaRPr lang="en-US">
              <a:latin typeface="Times New Roman" pitchFamily="18" charset="0"/>
            </a:endParaRPr>
          </a:p>
        </p:txBody>
      </p:sp>
      <p:sp>
        <p:nvSpPr>
          <p:cNvPr id="12316" name="Oval 28"/>
          <p:cNvSpPr>
            <a:spLocks noChangeArrowheads="1"/>
          </p:cNvSpPr>
          <p:nvPr/>
        </p:nvSpPr>
        <p:spPr bwMode="auto">
          <a:xfrm>
            <a:off x="6108700" y="3098800"/>
            <a:ext cx="685800" cy="457200"/>
          </a:xfrm>
          <a:prstGeom prst="ellipse">
            <a:avLst/>
          </a:prstGeom>
          <a:noFill/>
          <a:ln w="38100">
            <a:solidFill>
              <a:schemeClr val="accent2"/>
            </a:solidFill>
            <a:round/>
            <a:headEnd/>
            <a:tailEnd/>
          </a:ln>
        </p:spPr>
        <p:txBody>
          <a:bodyPr wrap="none" anchor="ctr"/>
          <a:lstStyle/>
          <a:p>
            <a:pPr algn="ctr"/>
            <a:endParaRPr lang="en-US">
              <a:latin typeface="Times New Roman" pitchFamily="18" charset="0"/>
            </a:endParaRPr>
          </a:p>
        </p:txBody>
      </p:sp>
      <p:pic>
        <p:nvPicPr>
          <p:cNvPr id="28" name="Picture 27" descr="tmp426.tmp"/>
          <p:cNvPicPr>
            <a:picLocks/>
          </p:cNvPicPr>
          <p:nvPr/>
        </p:nvPicPr>
        <p:blipFill>
          <a:blip r:embed="rId9" cstate="print">
            <a:clrChange>
              <a:clrFrom>
                <a:srgbClr val="FFFFFF"/>
              </a:clrFrom>
              <a:clrTo>
                <a:srgbClr val="FFFFFF">
                  <a:alpha val="0"/>
                </a:srgbClr>
              </a:clrTo>
            </a:clrChange>
          </a:blip>
          <a:stretch>
            <a:fillRect/>
          </a:stretch>
        </p:blipFill>
        <p:spPr>
          <a:xfrm>
            <a:off x="0" y="0"/>
            <a:ext cx="9144000" cy="6858000"/>
          </a:xfrm>
          <a:prstGeom prst="rect">
            <a:avLst/>
          </a:prstGeom>
          <a:solidFill>
            <a:scrgbClr r="0" g="0" b="0">
              <a:alpha val="0"/>
            </a:scrgbClr>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22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22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499"/>
                                          </p:stCondLst>
                                        </p:cTn>
                                        <p:tgtEl>
                                          <p:spTgt spid="1229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230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1230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up)">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1230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230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499"/>
                                          </p:stCondLst>
                                        </p:cTn>
                                        <p:tgtEl>
                                          <p:spTgt spid="1230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2306"/>
                                        </p:tgtEl>
                                        <p:attrNameLst>
                                          <p:attrName>style.visibility</p:attrName>
                                        </p:attrNameLst>
                                      </p:cBhvr>
                                      <p:to>
                                        <p:strVal val="visible"/>
                                      </p:to>
                                    </p:set>
                                    <p:animEffect transition="in" filter="wipe(left)">
                                      <p:cBhvr>
                                        <p:cTn id="49" dur="500"/>
                                        <p:tgtEl>
                                          <p:spTgt spid="1230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2307"/>
                                        </p:tgtEl>
                                        <p:attrNameLst>
                                          <p:attrName>style.visibility</p:attrName>
                                        </p:attrNameLst>
                                      </p:cBhvr>
                                      <p:to>
                                        <p:strVal val="visible"/>
                                      </p:to>
                                    </p:set>
                                    <p:animEffect transition="in" filter="wipe(left)">
                                      <p:cBhvr>
                                        <p:cTn id="54" dur="500"/>
                                        <p:tgtEl>
                                          <p:spTgt spid="12307"/>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230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2308"/>
                                        </p:tgtEl>
                                        <p:attrNameLst>
                                          <p:attrName>style.visibility</p:attrName>
                                        </p:attrNameLst>
                                      </p:cBhvr>
                                      <p:to>
                                        <p:strVal val="visible"/>
                                      </p:to>
                                    </p:set>
                                    <p:animEffect transition="in" filter="wipe(left)">
                                      <p:cBhvr>
                                        <p:cTn id="63" dur="500"/>
                                        <p:tgtEl>
                                          <p:spTgt spid="12308"/>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12309"/>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2315"/>
                                        </p:tgtEl>
                                        <p:attrNameLst>
                                          <p:attrName>style.visibility</p:attrName>
                                        </p:attrNameLst>
                                      </p:cBhvr>
                                      <p:to>
                                        <p:strVal val="visible"/>
                                      </p:to>
                                    </p:set>
                                    <p:animEffect transition="in" filter="wipe(left)">
                                      <p:cBhvr>
                                        <p:cTn id="72" dur="500"/>
                                        <p:tgtEl>
                                          <p:spTgt spid="1231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2316"/>
                                        </p:tgtEl>
                                        <p:attrNameLst>
                                          <p:attrName>style.visibility</p:attrName>
                                        </p:attrNameLst>
                                      </p:cBhvr>
                                      <p:to>
                                        <p:strVal val="visible"/>
                                      </p:to>
                                    </p:set>
                                    <p:animEffect transition="in" filter="wipe(left)">
                                      <p:cBhvr>
                                        <p:cTn id="77" dur="500"/>
                                        <p:tgtEl>
                                          <p:spTgt spid="12316"/>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12310"/>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12311"/>
                                        </p:tgtEl>
                                        <p:attrNameLst>
                                          <p:attrName>style.visibility</p:attrName>
                                        </p:attrNameLst>
                                      </p:cBhvr>
                                      <p:to>
                                        <p:strVal val="visible"/>
                                      </p:to>
                                    </p:set>
                                    <p:animEffect transition="in" filter="wipe(left)">
                                      <p:cBhvr>
                                        <p:cTn id="86" dur="500"/>
                                        <p:tgtEl>
                                          <p:spTgt spid="12311"/>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499"/>
                                          </p:stCondLst>
                                        </p:cTn>
                                        <p:tgtEl>
                                          <p:spTgt spid="1231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499"/>
                                          </p:stCondLst>
                                        </p:cTn>
                                        <p:tgtEl>
                                          <p:spTgt spid="1231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499"/>
                                          </p:stCondLst>
                                        </p:cTn>
                                        <p:tgtEl>
                                          <p:spTgt spid="12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3" grpId="0" autoUpdateAnimBg="0"/>
      <p:bldP spid="12304" grpId="0" autoUpdateAnimBg="0"/>
      <p:bldP spid="12305" grpId="0" autoUpdateAnimBg="0"/>
      <p:bldP spid="12306" grpId="0" animBg="1" autoUpdateAnimBg="0"/>
      <p:bldP spid="12307" grpId="0" animBg="1" autoUpdateAnimBg="0"/>
      <p:bldP spid="12308" grpId="0" animBg="1"/>
      <p:bldP spid="12309" grpId="0" autoUpdateAnimBg="0"/>
      <p:bldP spid="12310" grpId="0" autoUpdateAnimBg="0"/>
      <p:bldP spid="12311" grpId="0" animBg="1"/>
      <p:bldP spid="12312" grpId="0" autoUpdateAnimBg="0"/>
      <p:bldP spid="12313" grpId="0" autoUpdateAnimBg="0"/>
      <p:bldP spid="12314" grpId="0" autoUpdateAnimBg="0"/>
      <p:bldP spid="12315" grpId="0" animBg="1" autoUpdateAnimBg="0"/>
      <p:bldP spid="1231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3"/>
          <p:cNvGraphicFramePr>
            <a:graphicFrameLocks noChangeAspect="1"/>
          </p:cNvGraphicFramePr>
          <p:nvPr/>
        </p:nvGraphicFramePr>
        <p:xfrm>
          <a:off x="1482725" y="1249363"/>
          <a:ext cx="1147763" cy="574675"/>
        </p:xfrm>
        <a:graphic>
          <a:graphicData uri="http://schemas.openxmlformats.org/presentationml/2006/ole">
            <p:oleObj spid="_x0000_s2050" name="Equation" r:id="rId3" imgW="381000" imgH="190500" progId="">
              <p:embed/>
            </p:oleObj>
          </a:graphicData>
        </a:graphic>
      </p:graphicFrame>
      <p:sp>
        <p:nvSpPr>
          <p:cNvPr id="2060" name="Text Box 4"/>
          <p:cNvSpPr txBox="1">
            <a:spLocks noChangeArrowheads="1"/>
          </p:cNvSpPr>
          <p:nvPr/>
        </p:nvSpPr>
        <p:spPr bwMode="auto">
          <a:xfrm>
            <a:off x="228600" y="1219200"/>
            <a:ext cx="1293944" cy="584775"/>
          </a:xfrm>
          <a:prstGeom prst="rect">
            <a:avLst/>
          </a:prstGeom>
          <a:noFill/>
          <a:ln w="9525">
            <a:noFill/>
            <a:miter lim="800000"/>
            <a:headEnd/>
            <a:tailEnd/>
          </a:ln>
        </p:spPr>
        <p:txBody>
          <a:bodyPr wrap="none">
            <a:spAutoFit/>
          </a:bodyPr>
          <a:lstStyle/>
          <a:p>
            <a:r>
              <a:rPr lang="en-US" sz="3200" dirty="0" smtClean="0">
                <a:solidFill>
                  <a:schemeClr val="accent1"/>
                </a:solidFill>
                <a:latin typeface="+mj-lt"/>
              </a:rPr>
              <a:t>Ex. 1)</a:t>
            </a:r>
            <a:endParaRPr lang="en-US" sz="3200" dirty="0">
              <a:solidFill>
                <a:schemeClr val="accent1"/>
              </a:solidFill>
              <a:latin typeface="+mj-lt"/>
            </a:endParaRPr>
          </a:p>
        </p:txBody>
      </p:sp>
      <p:graphicFrame>
        <p:nvGraphicFramePr>
          <p:cNvPr id="2051" name="Object 5"/>
          <p:cNvGraphicFramePr>
            <a:graphicFrameLocks noChangeAspect="1"/>
          </p:cNvGraphicFramePr>
          <p:nvPr/>
        </p:nvGraphicFramePr>
        <p:xfrm>
          <a:off x="5749925" y="1249363"/>
          <a:ext cx="1147763" cy="574675"/>
        </p:xfrm>
        <a:graphic>
          <a:graphicData uri="http://schemas.openxmlformats.org/presentationml/2006/ole">
            <p:oleObj spid="_x0000_s2051" name="Equation" r:id="rId4" imgW="381000" imgH="190500" progId="">
              <p:embed/>
            </p:oleObj>
          </a:graphicData>
        </a:graphic>
      </p:graphicFrame>
      <p:sp>
        <p:nvSpPr>
          <p:cNvPr id="2061" name="Text Box 6"/>
          <p:cNvSpPr txBox="1">
            <a:spLocks noChangeArrowheads="1"/>
          </p:cNvSpPr>
          <p:nvPr/>
        </p:nvSpPr>
        <p:spPr bwMode="auto">
          <a:xfrm>
            <a:off x="4419600" y="1219200"/>
            <a:ext cx="1293944" cy="584775"/>
          </a:xfrm>
          <a:prstGeom prst="rect">
            <a:avLst/>
          </a:prstGeom>
          <a:noFill/>
          <a:ln w="9525">
            <a:noFill/>
            <a:miter lim="800000"/>
            <a:headEnd/>
            <a:tailEnd/>
          </a:ln>
        </p:spPr>
        <p:txBody>
          <a:bodyPr wrap="none">
            <a:spAutoFit/>
          </a:bodyPr>
          <a:lstStyle/>
          <a:p>
            <a:r>
              <a:rPr lang="en-US" sz="3200" dirty="0" smtClean="0">
                <a:solidFill>
                  <a:schemeClr val="accent1"/>
                </a:solidFill>
                <a:latin typeface="+mj-lt"/>
              </a:rPr>
              <a:t>Ex. 2</a:t>
            </a:r>
            <a:r>
              <a:rPr lang="en-US" sz="3200" dirty="0">
                <a:solidFill>
                  <a:schemeClr val="accent1"/>
                </a:solidFill>
                <a:latin typeface="+mj-lt"/>
              </a:rPr>
              <a:t>)</a:t>
            </a:r>
          </a:p>
        </p:txBody>
      </p:sp>
      <p:grpSp>
        <p:nvGrpSpPr>
          <p:cNvPr id="2" name="Group 7"/>
          <p:cNvGrpSpPr>
            <a:grpSpLocks/>
          </p:cNvGrpSpPr>
          <p:nvPr/>
        </p:nvGrpSpPr>
        <p:grpSpPr bwMode="auto">
          <a:xfrm>
            <a:off x="1143000" y="1909763"/>
            <a:ext cx="1981200" cy="457200"/>
            <a:chOff x="864" y="1584"/>
            <a:chExt cx="1248" cy="288"/>
          </a:xfrm>
        </p:grpSpPr>
        <p:sp>
          <p:nvSpPr>
            <p:cNvPr id="2088" name="Line 8"/>
            <p:cNvSpPr>
              <a:spLocks noChangeShapeType="1"/>
            </p:cNvSpPr>
            <p:nvPr/>
          </p:nvSpPr>
          <p:spPr bwMode="auto">
            <a:xfrm flipH="1">
              <a:off x="864" y="1584"/>
              <a:ext cx="624" cy="288"/>
            </a:xfrm>
            <a:prstGeom prst="line">
              <a:avLst/>
            </a:prstGeom>
            <a:noFill/>
            <a:ln w="28575">
              <a:solidFill>
                <a:schemeClr val="tx1"/>
              </a:solidFill>
              <a:round/>
              <a:headEnd/>
              <a:tailEnd type="triangle" w="med" len="med"/>
            </a:ln>
          </p:spPr>
          <p:txBody>
            <a:bodyPr wrap="none" anchor="ctr"/>
            <a:lstStyle/>
            <a:p>
              <a:endParaRPr lang="en-US"/>
            </a:p>
          </p:txBody>
        </p:sp>
        <p:sp>
          <p:nvSpPr>
            <p:cNvPr id="2089" name="Line 9"/>
            <p:cNvSpPr>
              <a:spLocks noChangeShapeType="1"/>
            </p:cNvSpPr>
            <p:nvPr/>
          </p:nvSpPr>
          <p:spPr bwMode="auto">
            <a:xfrm>
              <a:off x="1488" y="1584"/>
              <a:ext cx="624" cy="288"/>
            </a:xfrm>
            <a:prstGeom prst="line">
              <a:avLst/>
            </a:prstGeom>
            <a:noFill/>
            <a:ln w="28575">
              <a:solidFill>
                <a:schemeClr val="tx1"/>
              </a:solidFill>
              <a:round/>
              <a:headEnd/>
              <a:tailEnd type="triangle" w="med" len="med"/>
            </a:ln>
          </p:spPr>
          <p:txBody>
            <a:bodyPr wrap="none" anchor="ctr"/>
            <a:lstStyle/>
            <a:p>
              <a:endParaRPr lang="en-US"/>
            </a:p>
          </p:txBody>
        </p:sp>
      </p:grpSp>
      <p:grpSp>
        <p:nvGrpSpPr>
          <p:cNvPr id="3" name="Group 22"/>
          <p:cNvGrpSpPr>
            <a:grpSpLocks/>
          </p:cNvGrpSpPr>
          <p:nvPr/>
        </p:nvGrpSpPr>
        <p:grpSpPr bwMode="auto">
          <a:xfrm>
            <a:off x="5410200" y="1905000"/>
            <a:ext cx="1981200" cy="457200"/>
            <a:chOff x="864" y="1584"/>
            <a:chExt cx="1248" cy="288"/>
          </a:xfrm>
        </p:grpSpPr>
        <p:sp>
          <p:nvSpPr>
            <p:cNvPr id="2086" name="Line 23"/>
            <p:cNvSpPr>
              <a:spLocks noChangeShapeType="1"/>
            </p:cNvSpPr>
            <p:nvPr/>
          </p:nvSpPr>
          <p:spPr bwMode="auto">
            <a:xfrm flipH="1">
              <a:off x="864" y="1584"/>
              <a:ext cx="624" cy="288"/>
            </a:xfrm>
            <a:prstGeom prst="line">
              <a:avLst/>
            </a:prstGeom>
            <a:noFill/>
            <a:ln w="28575">
              <a:solidFill>
                <a:schemeClr val="tx1"/>
              </a:solidFill>
              <a:round/>
              <a:headEnd/>
              <a:tailEnd type="triangle" w="med" len="med"/>
            </a:ln>
          </p:spPr>
          <p:txBody>
            <a:bodyPr wrap="none" anchor="ctr"/>
            <a:lstStyle/>
            <a:p>
              <a:endParaRPr lang="en-US"/>
            </a:p>
          </p:txBody>
        </p:sp>
        <p:sp>
          <p:nvSpPr>
            <p:cNvPr id="2087" name="Line 24"/>
            <p:cNvSpPr>
              <a:spLocks noChangeShapeType="1"/>
            </p:cNvSpPr>
            <p:nvPr/>
          </p:nvSpPr>
          <p:spPr bwMode="auto">
            <a:xfrm>
              <a:off x="1488" y="1584"/>
              <a:ext cx="624" cy="288"/>
            </a:xfrm>
            <a:prstGeom prst="line">
              <a:avLst/>
            </a:prstGeom>
            <a:noFill/>
            <a:ln w="28575">
              <a:solidFill>
                <a:schemeClr val="tx1"/>
              </a:solidFill>
              <a:round/>
              <a:headEnd/>
              <a:tailEnd type="triangle" w="med" len="med"/>
            </a:ln>
          </p:spPr>
          <p:txBody>
            <a:bodyPr wrap="none" anchor="ctr"/>
            <a:lstStyle/>
            <a:p>
              <a:endParaRPr lang="en-US"/>
            </a:p>
          </p:txBody>
        </p:sp>
      </p:grpSp>
      <p:pic>
        <p:nvPicPr>
          <p:cNvPr id="12" name="Picture 11" descr="tmp426.tmp"/>
          <p:cNvPicPr>
            <a:picLocks/>
          </p:cNvPicPr>
          <p:nvPr/>
        </p:nvPicPr>
        <p:blipFill>
          <a:blip r:embed="rId5" cstate="print">
            <a:clrChange>
              <a:clrFrom>
                <a:srgbClr val="FFFFFF"/>
              </a:clrFrom>
              <a:clrTo>
                <a:srgbClr val="FFFFFF">
                  <a:alpha val="0"/>
                </a:srgbClr>
              </a:clrTo>
            </a:clrChange>
          </a:blip>
          <a:stretch>
            <a:fillRect/>
          </a:stretch>
        </p:blipFill>
        <p:spPr>
          <a:xfrm>
            <a:off x="0" y="0"/>
            <a:ext cx="9144000" cy="6858000"/>
          </a:xfrm>
          <a:prstGeom prst="rect">
            <a:avLst/>
          </a:prstGeom>
          <a:solidFill>
            <a:scrgbClr r="0" g="0" b="0">
              <a:alpha val="0"/>
            </a:scrgbClr>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Text Box 2"/>
          <p:cNvSpPr txBox="1">
            <a:spLocks noChangeArrowheads="1"/>
          </p:cNvSpPr>
          <p:nvPr/>
        </p:nvSpPr>
        <p:spPr bwMode="auto">
          <a:xfrm>
            <a:off x="228600" y="304800"/>
            <a:ext cx="2709396" cy="584775"/>
          </a:xfrm>
          <a:prstGeom prst="rect">
            <a:avLst/>
          </a:prstGeom>
          <a:noFill/>
          <a:ln w="9525">
            <a:noFill/>
            <a:miter lim="800000"/>
            <a:headEnd/>
            <a:tailEnd/>
          </a:ln>
        </p:spPr>
        <p:txBody>
          <a:bodyPr wrap="none">
            <a:spAutoFit/>
          </a:bodyPr>
          <a:lstStyle/>
          <a:p>
            <a:r>
              <a:rPr lang="en-US" sz="3200" b="1" dirty="0" smtClean="0">
                <a:solidFill>
                  <a:schemeClr val="accent1"/>
                </a:solidFill>
                <a:latin typeface="+mn-lt"/>
              </a:rPr>
              <a:t>Watch This</a:t>
            </a:r>
            <a:r>
              <a:rPr lang="en-US" sz="3200" dirty="0" smtClean="0">
                <a:solidFill>
                  <a:schemeClr val="accent1"/>
                </a:solidFill>
                <a:latin typeface="+mn-lt"/>
              </a:rPr>
              <a:t>!</a:t>
            </a:r>
            <a:endParaRPr lang="en-US" sz="3200" dirty="0">
              <a:solidFill>
                <a:schemeClr val="accent1"/>
              </a:solidFill>
              <a:latin typeface="+mn-lt"/>
            </a:endParaRPr>
          </a:p>
        </p:txBody>
      </p:sp>
      <p:graphicFrame>
        <p:nvGraphicFramePr>
          <p:cNvPr id="4098" name="Object 3"/>
          <p:cNvGraphicFramePr>
            <a:graphicFrameLocks noChangeAspect="1"/>
          </p:cNvGraphicFramePr>
          <p:nvPr/>
        </p:nvGraphicFramePr>
        <p:xfrm>
          <a:off x="2620963" y="1262063"/>
          <a:ext cx="1798637" cy="574675"/>
        </p:xfrm>
        <a:graphic>
          <a:graphicData uri="http://schemas.openxmlformats.org/presentationml/2006/ole">
            <p:oleObj spid="_x0000_s4098" name="Equation" r:id="rId3" imgW="596900" imgH="190500" progId="">
              <p:embed/>
            </p:oleObj>
          </a:graphicData>
        </a:graphic>
      </p:graphicFrame>
      <p:pic>
        <p:nvPicPr>
          <p:cNvPr id="4" name="Picture 3" descr="tmp426.tmp"/>
          <p:cNvPicPr>
            <a:picLocks/>
          </p:cNvPicPr>
          <p:nvPr/>
        </p:nvPicPr>
        <p:blipFill>
          <a:blip r:embed="rId4" cstate="print">
            <a:clrChange>
              <a:clrFrom>
                <a:srgbClr val="FFFFFF"/>
              </a:clrFrom>
              <a:clrTo>
                <a:srgbClr val="FFFFFF">
                  <a:alpha val="0"/>
                </a:srgbClr>
              </a:clrTo>
            </a:clrChange>
          </a:blip>
          <a:stretch>
            <a:fillRect/>
          </a:stretch>
        </p:blipFill>
        <p:spPr>
          <a:xfrm>
            <a:off x="0" y="0"/>
            <a:ext cx="9144000" cy="6858000"/>
          </a:xfrm>
          <a:prstGeom prst="rect">
            <a:avLst/>
          </a:prstGeom>
          <a:solidFill>
            <a:scrgbClr r="0" g="0" b="0">
              <a:alpha val="0"/>
            </a:scrgbClr>
          </a:solid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3"/>
          <p:cNvGraphicFramePr>
            <a:graphicFrameLocks noChangeAspect="1"/>
          </p:cNvGraphicFramePr>
          <p:nvPr/>
        </p:nvGraphicFramePr>
        <p:xfrm>
          <a:off x="1295400" y="838200"/>
          <a:ext cx="2908300" cy="573088"/>
        </p:xfrm>
        <a:graphic>
          <a:graphicData uri="http://schemas.openxmlformats.org/presentationml/2006/ole">
            <p:oleObj spid="_x0000_s6146" name="Equation" r:id="rId3" imgW="965200" imgH="190500" progId="">
              <p:embed/>
            </p:oleObj>
          </a:graphicData>
        </a:graphic>
      </p:graphicFrame>
      <p:sp>
        <p:nvSpPr>
          <p:cNvPr id="6159" name="Text Box 4"/>
          <p:cNvSpPr txBox="1">
            <a:spLocks noChangeArrowheads="1"/>
          </p:cNvSpPr>
          <p:nvPr/>
        </p:nvSpPr>
        <p:spPr bwMode="auto">
          <a:xfrm>
            <a:off x="228600" y="228600"/>
            <a:ext cx="1492716" cy="584775"/>
          </a:xfrm>
          <a:prstGeom prst="rect">
            <a:avLst/>
          </a:prstGeom>
          <a:noFill/>
          <a:ln w="9525">
            <a:noFill/>
            <a:miter lim="800000"/>
            <a:headEnd/>
            <a:tailEnd/>
          </a:ln>
        </p:spPr>
        <p:txBody>
          <a:bodyPr wrap="none">
            <a:spAutoFit/>
          </a:bodyPr>
          <a:lstStyle/>
          <a:p>
            <a:r>
              <a:rPr lang="en-US" sz="3200" b="1" dirty="0" smtClean="0">
                <a:solidFill>
                  <a:schemeClr val="accent1"/>
                </a:solidFill>
                <a:latin typeface="+mj-lt"/>
              </a:rPr>
              <a:t>Ex. 3) </a:t>
            </a:r>
            <a:endParaRPr lang="en-US" sz="3200" b="1" dirty="0">
              <a:solidFill>
                <a:schemeClr val="accent1"/>
              </a:solidFill>
              <a:latin typeface="+mj-lt"/>
            </a:endParaRPr>
          </a:p>
        </p:txBody>
      </p:sp>
      <p:pic>
        <p:nvPicPr>
          <p:cNvPr id="4" name="Picture 3" descr="tmp426.tmp"/>
          <p:cNvPicPr>
            <a:picLocks/>
          </p:cNvPicPr>
          <p:nvPr/>
        </p:nvPicPr>
        <p:blipFill>
          <a:blip r:embed="rId4" cstate="print">
            <a:clrChange>
              <a:clrFrom>
                <a:srgbClr val="FFFFFF"/>
              </a:clrFrom>
              <a:clrTo>
                <a:srgbClr val="FFFFFF">
                  <a:alpha val="0"/>
                </a:srgbClr>
              </a:clrTo>
            </a:clrChange>
          </a:blip>
          <a:stretch>
            <a:fillRect/>
          </a:stretch>
        </p:blipFill>
        <p:spPr>
          <a:xfrm>
            <a:off x="0" y="0"/>
            <a:ext cx="9144000" cy="6858000"/>
          </a:xfrm>
          <a:prstGeom prst="rect">
            <a:avLst/>
          </a:prstGeom>
          <a:solidFill>
            <a:scrgbClr r="0" g="0" b="0">
              <a:alpha val="0"/>
            </a:scrgbClr>
          </a:solid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9" name="Text Box 4"/>
          <p:cNvSpPr txBox="1">
            <a:spLocks noChangeArrowheads="1"/>
          </p:cNvSpPr>
          <p:nvPr/>
        </p:nvSpPr>
        <p:spPr bwMode="auto">
          <a:xfrm>
            <a:off x="228600" y="228600"/>
            <a:ext cx="1492716" cy="584775"/>
          </a:xfrm>
          <a:prstGeom prst="rect">
            <a:avLst/>
          </a:prstGeom>
          <a:noFill/>
          <a:ln w="9525">
            <a:noFill/>
            <a:miter lim="800000"/>
            <a:headEnd/>
            <a:tailEnd/>
          </a:ln>
        </p:spPr>
        <p:txBody>
          <a:bodyPr wrap="none">
            <a:spAutoFit/>
          </a:bodyPr>
          <a:lstStyle/>
          <a:p>
            <a:r>
              <a:rPr lang="en-US" sz="3200" b="1" dirty="0" smtClean="0">
                <a:solidFill>
                  <a:schemeClr val="accent1"/>
                </a:solidFill>
                <a:latin typeface="+mj-lt"/>
              </a:rPr>
              <a:t>Ex. 4) </a:t>
            </a:r>
            <a:endParaRPr lang="en-US" sz="3200" b="1" dirty="0">
              <a:solidFill>
                <a:schemeClr val="accent1"/>
              </a:solidFill>
              <a:latin typeface="+mj-lt"/>
            </a:endParaRPr>
          </a:p>
        </p:txBody>
      </p:sp>
      <p:sp>
        <p:nvSpPr>
          <p:cNvPr id="4" name="TextBox 3"/>
          <p:cNvSpPr txBox="1"/>
          <p:nvPr/>
        </p:nvSpPr>
        <p:spPr>
          <a:xfrm>
            <a:off x="2362200" y="457200"/>
            <a:ext cx="2209800" cy="954107"/>
          </a:xfrm>
          <a:prstGeom prst="rect">
            <a:avLst/>
          </a:prstGeom>
          <a:noFill/>
        </p:spPr>
        <p:txBody>
          <a:bodyPr wrap="square" rtlCol="0">
            <a:spAutoFit/>
          </a:bodyPr>
          <a:lstStyle/>
          <a:p>
            <a:r>
              <a:rPr lang="en-US" sz="2800" b="1" u="sng" dirty="0" smtClean="0"/>
              <a:t>3 + r</a:t>
            </a:r>
            <a:r>
              <a:rPr lang="en-US" sz="2800" b="1" dirty="0" smtClean="0"/>
              <a:t>  </a:t>
            </a:r>
            <a:r>
              <a:rPr lang="en-US" sz="2800" b="1" u="sng" dirty="0" smtClean="0"/>
              <a:t>&gt;</a:t>
            </a:r>
            <a:r>
              <a:rPr lang="en-US" sz="2800" b="1" dirty="0" smtClean="0"/>
              <a:t>  5</a:t>
            </a:r>
            <a:r>
              <a:rPr lang="en-US" sz="2800" b="1" u="sng" dirty="0" smtClean="0"/>
              <a:t> </a:t>
            </a:r>
          </a:p>
          <a:p>
            <a:r>
              <a:rPr lang="en-US" sz="2800" b="1" dirty="0" smtClean="0"/>
              <a:t>   7</a:t>
            </a:r>
            <a:endParaRPr lang="en-US" sz="2800" b="1" dirty="0"/>
          </a:p>
        </p:txBody>
      </p:sp>
      <p:cxnSp>
        <p:nvCxnSpPr>
          <p:cNvPr id="6" name="Straight Connector 5"/>
          <p:cNvCxnSpPr/>
          <p:nvPr/>
        </p:nvCxnSpPr>
        <p:spPr bwMode="auto">
          <a:xfrm>
            <a:off x="2362200" y="457200"/>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3276600" y="457200"/>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Picture 7" descr="tmp426.tmp"/>
          <p:cNvPicPr>
            <a:picLocks/>
          </p:cNvPicPr>
          <p:nvPr/>
        </p:nvPicPr>
        <p:blipFill>
          <a:blip r:embed="rId2" cstate="print">
            <a:clrChange>
              <a:clrFrom>
                <a:srgbClr val="FFFFFF"/>
              </a:clrFrom>
              <a:clrTo>
                <a:srgbClr val="FFFFFF">
                  <a:alpha val="0"/>
                </a:srgbClr>
              </a:clrTo>
            </a:clrChange>
          </a:blip>
          <a:stretch>
            <a:fillRect/>
          </a:stretch>
        </p:blipFill>
        <p:spPr>
          <a:xfrm>
            <a:off x="0" y="0"/>
            <a:ext cx="9144000" cy="6858000"/>
          </a:xfrm>
          <a:prstGeom prst="rect">
            <a:avLst/>
          </a:prstGeom>
          <a:solidFill>
            <a:scrgbClr r="0" g="0" b="0">
              <a:alpha val="0"/>
            </a:scrgbClr>
          </a:solid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3"/>
          <p:cNvGraphicFramePr>
            <a:graphicFrameLocks noChangeAspect="1"/>
          </p:cNvGraphicFramePr>
          <p:nvPr/>
        </p:nvGraphicFramePr>
        <p:xfrm>
          <a:off x="1981200" y="1524000"/>
          <a:ext cx="2028825" cy="573087"/>
        </p:xfrm>
        <a:graphic>
          <a:graphicData uri="http://schemas.openxmlformats.org/presentationml/2006/ole">
            <p:oleObj spid="_x0000_s5122" name="Equation" r:id="rId3" imgW="673100" imgH="190500" progId="">
              <p:embed/>
            </p:oleObj>
          </a:graphicData>
        </a:graphic>
      </p:graphicFrame>
      <p:sp>
        <p:nvSpPr>
          <p:cNvPr id="5134" name="Text Box 4"/>
          <p:cNvSpPr txBox="1">
            <a:spLocks noChangeArrowheads="1"/>
          </p:cNvSpPr>
          <p:nvPr/>
        </p:nvSpPr>
        <p:spPr bwMode="auto">
          <a:xfrm>
            <a:off x="381000" y="457200"/>
            <a:ext cx="3658374" cy="584775"/>
          </a:xfrm>
          <a:prstGeom prst="rect">
            <a:avLst/>
          </a:prstGeom>
          <a:noFill/>
          <a:ln w="9525">
            <a:noFill/>
            <a:miter lim="800000"/>
            <a:headEnd/>
            <a:tailEnd/>
          </a:ln>
        </p:spPr>
        <p:txBody>
          <a:bodyPr wrap="none">
            <a:spAutoFit/>
          </a:bodyPr>
          <a:lstStyle/>
          <a:p>
            <a:r>
              <a:rPr lang="en-US" sz="3200" b="1" dirty="0" smtClean="0">
                <a:solidFill>
                  <a:schemeClr val="accent1"/>
                </a:solidFill>
                <a:latin typeface="+mn-lt"/>
              </a:rPr>
              <a:t>Post It Problem!</a:t>
            </a:r>
            <a:endParaRPr lang="en-US" sz="3200" b="1" dirty="0">
              <a:solidFill>
                <a:schemeClr val="accent1"/>
              </a:solidFill>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1702</TotalTime>
  <Words>323</Words>
  <Application>Microsoft Office PowerPoint</Application>
  <PresentationFormat>On-screen Show (4:3)</PresentationFormat>
  <Paragraphs>44</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Oriel</vt:lpstr>
      <vt:lpstr>Equation</vt:lpstr>
      <vt:lpstr>Starter Challenge</vt:lpstr>
      <vt:lpstr>Slide 2</vt:lpstr>
      <vt:lpstr>Why are there absolute value inequalities?</vt:lpstr>
      <vt:lpstr>Slide 4</vt:lpstr>
      <vt:lpstr>Slide 5</vt:lpstr>
      <vt:lpstr>Slide 6</vt:lpstr>
      <vt:lpstr>Slide 7</vt:lpstr>
      <vt:lpstr>Slide 8</vt:lpstr>
      <vt:lpstr>Slide 9</vt:lpstr>
      <vt:lpstr>Why are there absolute value inequalities?</vt:lpstr>
      <vt:lpstr>Slide 11</vt:lpstr>
      <vt:lpstr>Ex 5) </vt:lpstr>
      <vt:lpstr>Special Cases</vt:lpstr>
      <vt:lpstr>practice</vt:lpstr>
    </vt:vector>
  </TitlesOfParts>
  <Company>Halls Middle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Bateman</dc:creator>
  <cp:lastModifiedBy>RPatterson</cp:lastModifiedBy>
  <cp:revision>40</cp:revision>
  <cp:lastPrinted>2005-11-30T18:46:15Z</cp:lastPrinted>
  <dcterms:created xsi:type="dcterms:W3CDTF">2005-11-16T15:49:05Z</dcterms:created>
  <dcterms:modified xsi:type="dcterms:W3CDTF">2013-09-13T19:46:45Z</dcterms:modified>
</cp:coreProperties>
</file>