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handoutMasterIdLst>
    <p:handoutMasterId r:id="rId16"/>
  </p:handoutMasterIdLst>
  <p:sldIdLst>
    <p:sldId id="287" r:id="rId3"/>
    <p:sldId id="276" r:id="rId4"/>
    <p:sldId id="283" r:id="rId5"/>
    <p:sldId id="257" r:id="rId6"/>
    <p:sldId id="258" r:id="rId7"/>
    <p:sldId id="278" r:id="rId8"/>
    <p:sldId id="262" r:id="rId9"/>
    <p:sldId id="279" r:id="rId10"/>
    <p:sldId id="263" r:id="rId11"/>
    <p:sldId id="264" r:id="rId12"/>
    <p:sldId id="268" r:id="rId13"/>
    <p:sldId id="286" r:id="rId14"/>
    <p:sldId id="285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4.6 Slope-Intercept Form</a:t>
            </a:r>
            <a:endParaRPr lang="en-US" sz="12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6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Presentation</a:t>
            </a:r>
            <a:endParaRPr lang="en-US" sz="120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39E3505-0914-4E00-9241-7E74D5CDC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ED522-8536-48CB-B4FB-086B3BD8A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CC1E9-C18B-4B60-82D9-98118FFA6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3CF87-7E34-4286-9548-C322887F0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F5F8E-3506-476C-9AD0-092C3DD7A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61F0F-C69E-4FEE-BD50-AD0B1EC73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057D2-1E1A-47A6-9DA0-646484D17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ACCD2-EE04-4DB3-AF6E-DEC7BE71E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068B8-BB7D-457E-A1E4-BF031E7E2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12A8C-1773-4E4D-B948-3E330F54C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1A8F4-03EF-492B-8084-541A06789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AD4A-809B-4C53-9933-9B2300A5C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CD3D8-FAA2-45C8-9219-2ECF8A14C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C09E7-D865-47FD-A9F0-F482BCC72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1D3D9-0138-4109-B655-0B1C95A24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0DE1E-F3F4-425E-83C0-C5CE4FAB7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19EA1-49E7-4A6A-A860-577A99049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7219A-0D21-408F-B055-C7A901101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47A73-BE5E-46BD-82E7-B05364A97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65A35-6DCC-4742-8D33-1FFBA33AF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3F239-3A6F-4A3E-971B-1D381C85F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A5878-C0D1-4EFB-A043-AA78DBC17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F2099-BC5A-4353-A9EC-CAC36643E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40CC721-B2D9-4287-BE1D-1044CD04F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53F609-F234-4945-9225-5EF6A1808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png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png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3594100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581400"/>
            <a:ext cx="40449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3" descr="tmp4659.tmp"/>
          <p:cNvPicPr>
            <a:picLocks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371600" y="14288"/>
            <a:ext cx="80533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Graph the following linear equation using slope </a:t>
            </a:r>
          </a:p>
          <a:p>
            <a:r>
              <a:rPr lang="en-US" sz="3200"/>
              <a:t>and y-intercept.</a:t>
            </a:r>
          </a:p>
        </p:txBody>
      </p:sp>
      <p:sp>
        <p:nvSpPr>
          <p:cNvPr id="4100" name="Line 5"/>
          <p:cNvSpPr>
            <a:spLocks noChangeShapeType="1"/>
          </p:cNvSpPr>
          <p:nvPr/>
        </p:nvSpPr>
        <p:spPr bwMode="auto">
          <a:xfrm flipV="1">
            <a:off x="3921125" y="4191000"/>
            <a:ext cx="49942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8629650" y="41290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endParaRPr lang="en-US"/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5886450" y="16764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y</a:t>
            </a:r>
            <a:endParaRPr lang="en-US"/>
          </a:p>
        </p:txBody>
      </p:sp>
      <p:sp>
        <p:nvSpPr>
          <p:cNvPr id="4103" name="Line 8"/>
          <p:cNvSpPr>
            <a:spLocks noChangeShapeType="1"/>
          </p:cNvSpPr>
          <p:nvPr/>
        </p:nvSpPr>
        <p:spPr bwMode="auto">
          <a:xfrm>
            <a:off x="6637338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9"/>
          <p:cNvSpPr>
            <a:spLocks noChangeShapeType="1"/>
          </p:cNvSpPr>
          <p:nvPr/>
        </p:nvSpPr>
        <p:spPr bwMode="auto">
          <a:xfrm>
            <a:off x="6207125" y="3819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10"/>
          <p:cNvSpPr>
            <a:spLocks noChangeShapeType="1"/>
          </p:cNvSpPr>
          <p:nvPr/>
        </p:nvSpPr>
        <p:spPr bwMode="auto">
          <a:xfrm>
            <a:off x="7002463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1"/>
          <p:cNvSpPr>
            <a:spLocks noChangeShapeType="1"/>
          </p:cNvSpPr>
          <p:nvPr/>
        </p:nvSpPr>
        <p:spPr bwMode="auto">
          <a:xfrm>
            <a:off x="7369175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2"/>
          <p:cNvSpPr>
            <a:spLocks noChangeShapeType="1"/>
          </p:cNvSpPr>
          <p:nvPr/>
        </p:nvSpPr>
        <p:spPr bwMode="auto">
          <a:xfrm>
            <a:off x="7731125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3"/>
          <p:cNvSpPr>
            <a:spLocks noChangeShapeType="1"/>
          </p:cNvSpPr>
          <p:nvPr/>
        </p:nvSpPr>
        <p:spPr bwMode="auto">
          <a:xfrm>
            <a:off x="8099425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4"/>
          <p:cNvSpPr>
            <a:spLocks noChangeShapeType="1"/>
          </p:cNvSpPr>
          <p:nvPr/>
        </p:nvSpPr>
        <p:spPr bwMode="auto">
          <a:xfrm>
            <a:off x="8466138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5"/>
          <p:cNvSpPr>
            <a:spLocks noChangeShapeType="1"/>
          </p:cNvSpPr>
          <p:nvPr/>
        </p:nvSpPr>
        <p:spPr bwMode="auto">
          <a:xfrm>
            <a:off x="4073525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6"/>
          <p:cNvSpPr>
            <a:spLocks noChangeShapeType="1"/>
          </p:cNvSpPr>
          <p:nvPr/>
        </p:nvSpPr>
        <p:spPr bwMode="auto">
          <a:xfrm>
            <a:off x="4438650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7"/>
          <p:cNvSpPr>
            <a:spLocks noChangeShapeType="1"/>
          </p:cNvSpPr>
          <p:nvPr/>
        </p:nvSpPr>
        <p:spPr bwMode="auto">
          <a:xfrm>
            <a:off x="4805363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8"/>
          <p:cNvSpPr>
            <a:spLocks noChangeShapeType="1"/>
          </p:cNvSpPr>
          <p:nvPr/>
        </p:nvSpPr>
        <p:spPr bwMode="auto">
          <a:xfrm>
            <a:off x="5167313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9"/>
          <p:cNvSpPr>
            <a:spLocks noChangeShapeType="1"/>
          </p:cNvSpPr>
          <p:nvPr/>
        </p:nvSpPr>
        <p:spPr bwMode="auto">
          <a:xfrm>
            <a:off x="5535613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Line 20"/>
          <p:cNvSpPr>
            <a:spLocks noChangeShapeType="1"/>
          </p:cNvSpPr>
          <p:nvPr/>
        </p:nvSpPr>
        <p:spPr bwMode="auto">
          <a:xfrm>
            <a:off x="5902325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Line 21"/>
          <p:cNvSpPr>
            <a:spLocks noChangeShapeType="1"/>
          </p:cNvSpPr>
          <p:nvPr/>
        </p:nvSpPr>
        <p:spPr bwMode="auto">
          <a:xfrm>
            <a:off x="6207125" y="3438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Line 22"/>
          <p:cNvSpPr>
            <a:spLocks noChangeShapeType="1"/>
          </p:cNvSpPr>
          <p:nvPr/>
        </p:nvSpPr>
        <p:spPr bwMode="auto">
          <a:xfrm>
            <a:off x="6207125" y="3057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Line 23"/>
          <p:cNvSpPr>
            <a:spLocks noChangeShapeType="1"/>
          </p:cNvSpPr>
          <p:nvPr/>
        </p:nvSpPr>
        <p:spPr bwMode="auto">
          <a:xfrm>
            <a:off x="6207125" y="2295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Line 24"/>
          <p:cNvSpPr>
            <a:spLocks noChangeShapeType="1"/>
          </p:cNvSpPr>
          <p:nvPr/>
        </p:nvSpPr>
        <p:spPr bwMode="auto">
          <a:xfrm>
            <a:off x="6207125" y="2676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Line 25"/>
          <p:cNvSpPr>
            <a:spLocks noChangeShapeType="1"/>
          </p:cNvSpPr>
          <p:nvPr/>
        </p:nvSpPr>
        <p:spPr bwMode="auto">
          <a:xfrm>
            <a:off x="6283325" y="1990725"/>
            <a:ext cx="0" cy="426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Line 26"/>
          <p:cNvSpPr>
            <a:spLocks noChangeShapeType="1"/>
          </p:cNvSpPr>
          <p:nvPr/>
        </p:nvSpPr>
        <p:spPr bwMode="auto">
          <a:xfrm>
            <a:off x="6207125" y="6105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Line 27"/>
          <p:cNvSpPr>
            <a:spLocks noChangeShapeType="1"/>
          </p:cNvSpPr>
          <p:nvPr/>
        </p:nvSpPr>
        <p:spPr bwMode="auto">
          <a:xfrm>
            <a:off x="6207125" y="5724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Line 28"/>
          <p:cNvSpPr>
            <a:spLocks noChangeShapeType="1"/>
          </p:cNvSpPr>
          <p:nvPr/>
        </p:nvSpPr>
        <p:spPr bwMode="auto">
          <a:xfrm>
            <a:off x="6207125" y="5343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Line 29"/>
          <p:cNvSpPr>
            <a:spLocks noChangeShapeType="1"/>
          </p:cNvSpPr>
          <p:nvPr/>
        </p:nvSpPr>
        <p:spPr bwMode="auto">
          <a:xfrm>
            <a:off x="6207125" y="4581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Line 30"/>
          <p:cNvSpPr>
            <a:spLocks noChangeShapeType="1"/>
          </p:cNvSpPr>
          <p:nvPr/>
        </p:nvSpPr>
        <p:spPr bwMode="auto">
          <a:xfrm>
            <a:off x="6207125" y="4962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8" name="Object 42"/>
          <p:cNvGraphicFramePr>
            <a:graphicFrameLocks noChangeAspect="1"/>
          </p:cNvGraphicFramePr>
          <p:nvPr/>
        </p:nvGraphicFramePr>
        <p:xfrm>
          <a:off x="1312863" y="1368425"/>
          <a:ext cx="1730375" cy="498475"/>
        </p:xfrm>
        <a:graphic>
          <a:graphicData uri="http://schemas.openxmlformats.org/presentationml/2006/ole">
            <p:oleObj spid="_x0000_s4098" name="Equation" r:id="rId3" imgW="660400" imgH="190500" progId="Equation.3">
              <p:embed/>
            </p:oleObj>
          </a:graphicData>
        </a:graphic>
      </p:graphicFrame>
      <p:sp>
        <p:nvSpPr>
          <p:cNvPr id="4126" name="TextBox 63"/>
          <p:cNvSpPr txBox="1">
            <a:spLocks noChangeArrowheads="1"/>
          </p:cNvSpPr>
          <p:nvPr/>
        </p:nvSpPr>
        <p:spPr bwMode="auto">
          <a:xfrm>
            <a:off x="0" y="-14288"/>
            <a:ext cx="13382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90"/>
                </a:solidFill>
              </a:rPr>
              <a:t>Ex. 4) </a:t>
            </a:r>
          </a:p>
        </p:txBody>
      </p:sp>
      <p:pic>
        <p:nvPicPr>
          <p:cNvPr id="4127" name="Picture 30" descr="tmp4659.tmp"/>
          <p:cNvPicPr>
            <a:picLocks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609600" y="76200"/>
            <a:ext cx="7747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Write a linear equation in slope-intercept form</a:t>
            </a:r>
          </a:p>
          <a:p>
            <a:r>
              <a:rPr lang="en-US" sz="3200"/>
              <a:t>to describe each graph.</a:t>
            </a:r>
          </a:p>
        </p:txBody>
      </p:sp>
      <p:sp>
        <p:nvSpPr>
          <p:cNvPr id="5126" name="Line 3"/>
          <p:cNvSpPr>
            <a:spLocks noChangeShapeType="1"/>
          </p:cNvSpPr>
          <p:nvPr/>
        </p:nvSpPr>
        <p:spPr bwMode="auto">
          <a:xfrm flipV="1">
            <a:off x="609600" y="3109913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4038600" y="295751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endParaRPr lang="en-US"/>
          </a:p>
        </p:txBody>
      </p:sp>
      <p:sp>
        <p:nvSpPr>
          <p:cNvPr id="5128" name="Text Box 5"/>
          <p:cNvSpPr txBox="1">
            <a:spLocks noChangeArrowheads="1"/>
          </p:cNvSpPr>
          <p:nvPr/>
        </p:nvSpPr>
        <p:spPr bwMode="auto">
          <a:xfrm>
            <a:off x="2000250" y="9906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y</a:t>
            </a:r>
            <a:endParaRPr lang="en-US"/>
          </a:p>
        </p:txBody>
      </p:sp>
      <p:sp>
        <p:nvSpPr>
          <p:cNvPr id="5129" name="Line 6"/>
          <p:cNvSpPr>
            <a:spLocks noChangeShapeType="1"/>
          </p:cNvSpPr>
          <p:nvPr/>
        </p:nvSpPr>
        <p:spPr bwMode="auto">
          <a:xfrm>
            <a:off x="26543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7"/>
          <p:cNvSpPr>
            <a:spLocks noChangeShapeType="1"/>
          </p:cNvSpPr>
          <p:nvPr/>
        </p:nvSpPr>
        <p:spPr bwMode="auto">
          <a:xfrm>
            <a:off x="2244725" y="28051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8"/>
          <p:cNvSpPr>
            <a:spLocks noChangeShapeType="1"/>
          </p:cNvSpPr>
          <p:nvPr/>
        </p:nvSpPr>
        <p:spPr bwMode="auto">
          <a:xfrm>
            <a:off x="29718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9"/>
          <p:cNvSpPr>
            <a:spLocks noChangeShapeType="1"/>
          </p:cNvSpPr>
          <p:nvPr/>
        </p:nvSpPr>
        <p:spPr bwMode="auto">
          <a:xfrm>
            <a:off x="32766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0"/>
          <p:cNvSpPr>
            <a:spLocks noChangeShapeType="1"/>
          </p:cNvSpPr>
          <p:nvPr/>
        </p:nvSpPr>
        <p:spPr bwMode="auto">
          <a:xfrm>
            <a:off x="35814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1"/>
          <p:cNvSpPr>
            <a:spLocks noChangeShapeType="1"/>
          </p:cNvSpPr>
          <p:nvPr/>
        </p:nvSpPr>
        <p:spPr bwMode="auto">
          <a:xfrm>
            <a:off x="38862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2"/>
          <p:cNvSpPr>
            <a:spLocks noChangeShapeType="1"/>
          </p:cNvSpPr>
          <p:nvPr/>
        </p:nvSpPr>
        <p:spPr bwMode="auto">
          <a:xfrm>
            <a:off x="7620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3"/>
          <p:cNvSpPr>
            <a:spLocks noChangeShapeType="1"/>
          </p:cNvSpPr>
          <p:nvPr/>
        </p:nvSpPr>
        <p:spPr bwMode="auto">
          <a:xfrm>
            <a:off x="10668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4"/>
          <p:cNvSpPr>
            <a:spLocks noChangeShapeType="1"/>
          </p:cNvSpPr>
          <p:nvPr/>
        </p:nvSpPr>
        <p:spPr bwMode="auto">
          <a:xfrm>
            <a:off x="13716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5"/>
          <p:cNvSpPr>
            <a:spLocks noChangeShapeType="1"/>
          </p:cNvSpPr>
          <p:nvPr/>
        </p:nvSpPr>
        <p:spPr bwMode="auto">
          <a:xfrm>
            <a:off x="16764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Line 16"/>
          <p:cNvSpPr>
            <a:spLocks noChangeShapeType="1"/>
          </p:cNvSpPr>
          <p:nvPr/>
        </p:nvSpPr>
        <p:spPr bwMode="auto">
          <a:xfrm>
            <a:off x="19812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Line 17"/>
          <p:cNvSpPr>
            <a:spLocks noChangeShapeType="1"/>
          </p:cNvSpPr>
          <p:nvPr/>
        </p:nvSpPr>
        <p:spPr bwMode="auto">
          <a:xfrm>
            <a:off x="2244725" y="25003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Line 18"/>
          <p:cNvSpPr>
            <a:spLocks noChangeShapeType="1"/>
          </p:cNvSpPr>
          <p:nvPr/>
        </p:nvSpPr>
        <p:spPr bwMode="auto">
          <a:xfrm>
            <a:off x="2244725" y="21955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Line 19"/>
          <p:cNvSpPr>
            <a:spLocks noChangeShapeType="1"/>
          </p:cNvSpPr>
          <p:nvPr/>
        </p:nvSpPr>
        <p:spPr bwMode="auto">
          <a:xfrm>
            <a:off x="2244725" y="15732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Line 20"/>
          <p:cNvSpPr>
            <a:spLocks noChangeShapeType="1"/>
          </p:cNvSpPr>
          <p:nvPr/>
        </p:nvSpPr>
        <p:spPr bwMode="auto">
          <a:xfrm>
            <a:off x="2244725" y="18907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Line 21"/>
          <p:cNvSpPr>
            <a:spLocks noChangeShapeType="1"/>
          </p:cNvSpPr>
          <p:nvPr/>
        </p:nvSpPr>
        <p:spPr bwMode="auto">
          <a:xfrm flipH="1">
            <a:off x="2311400" y="1357313"/>
            <a:ext cx="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5" name="Line 22"/>
          <p:cNvSpPr>
            <a:spLocks noChangeShapeType="1"/>
          </p:cNvSpPr>
          <p:nvPr/>
        </p:nvSpPr>
        <p:spPr bwMode="auto">
          <a:xfrm>
            <a:off x="2244725" y="46339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6" name="Line 23"/>
          <p:cNvSpPr>
            <a:spLocks noChangeShapeType="1"/>
          </p:cNvSpPr>
          <p:nvPr/>
        </p:nvSpPr>
        <p:spPr bwMode="auto">
          <a:xfrm>
            <a:off x="2244725" y="43291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Line 24"/>
          <p:cNvSpPr>
            <a:spLocks noChangeShapeType="1"/>
          </p:cNvSpPr>
          <p:nvPr/>
        </p:nvSpPr>
        <p:spPr bwMode="auto">
          <a:xfrm>
            <a:off x="2244725" y="40243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8" name="Line 25"/>
          <p:cNvSpPr>
            <a:spLocks noChangeShapeType="1"/>
          </p:cNvSpPr>
          <p:nvPr/>
        </p:nvSpPr>
        <p:spPr bwMode="auto">
          <a:xfrm>
            <a:off x="2244725" y="34147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9" name="Line 26"/>
          <p:cNvSpPr>
            <a:spLocks noChangeShapeType="1"/>
          </p:cNvSpPr>
          <p:nvPr/>
        </p:nvSpPr>
        <p:spPr bwMode="auto">
          <a:xfrm>
            <a:off x="2244725" y="37195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0" name="Line 27"/>
          <p:cNvSpPr>
            <a:spLocks noChangeShapeType="1"/>
          </p:cNvSpPr>
          <p:nvPr/>
        </p:nvSpPr>
        <p:spPr bwMode="auto">
          <a:xfrm>
            <a:off x="533400" y="28051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1" name="Line 28"/>
          <p:cNvSpPr>
            <a:spLocks noChangeShapeType="1"/>
          </p:cNvSpPr>
          <p:nvPr/>
        </p:nvSpPr>
        <p:spPr bwMode="auto">
          <a:xfrm>
            <a:off x="533400" y="25003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2" name="Line 29"/>
          <p:cNvSpPr>
            <a:spLocks noChangeShapeType="1"/>
          </p:cNvSpPr>
          <p:nvPr/>
        </p:nvSpPr>
        <p:spPr bwMode="auto">
          <a:xfrm>
            <a:off x="533400" y="21955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3" name="Line 30"/>
          <p:cNvSpPr>
            <a:spLocks noChangeShapeType="1"/>
          </p:cNvSpPr>
          <p:nvPr/>
        </p:nvSpPr>
        <p:spPr bwMode="auto">
          <a:xfrm>
            <a:off x="533400" y="18907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4" name="Line 31"/>
          <p:cNvSpPr>
            <a:spLocks noChangeShapeType="1"/>
          </p:cNvSpPr>
          <p:nvPr/>
        </p:nvSpPr>
        <p:spPr bwMode="auto">
          <a:xfrm>
            <a:off x="533400" y="15732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5" name="Line 32"/>
          <p:cNvSpPr>
            <a:spLocks noChangeShapeType="1"/>
          </p:cNvSpPr>
          <p:nvPr/>
        </p:nvSpPr>
        <p:spPr bwMode="auto">
          <a:xfrm>
            <a:off x="533400" y="46339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6" name="Line 33"/>
          <p:cNvSpPr>
            <a:spLocks noChangeShapeType="1"/>
          </p:cNvSpPr>
          <p:nvPr/>
        </p:nvSpPr>
        <p:spPr bwMode="auto">
          <a:xfrm>
            <a:off x="533400" y="43291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7" name="Line 34"/>
          <p:cNvSpPr>
            <a:spLocks noChangeShapeType="1"/>
          </p:cNvSpPr>
          <p:nvPr/>
        </p:nvSpPr>
        <p:spPr bwMode="auto">
          <a:xfrm>
            <a:off x="533400" y="40243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8" name="Line 35"/>
          <p:cNvSpPr>
            <a:spLocks noChangeShapeType="1"/>
          </p:cNvSpPr>
          <p:nvPr/>
        </p:nvSpPr>
        <p:spPr bwMode="auto">
          <a:xfrm>
            <a:off x="533400" y="37195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9" name="Line 36"/>
          <p:cNvSpPr>
            <a:spLocks noChangeShapeType="1"/>
          </p:cNvSpPr>
          <p:nvPr/>
        </p:nvSpPr>
        <p:spPr bwMode="auto">
          <a:xfrm>
            <a:off x="533400" y="34147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0" name="Line 37"/>
          <p:cNvSpPr>
            <a:spLocks noChangeShapeType="1"/>
          </p:cNvSpPr>
          <p:nvPr/>
        </p:nvSpPr>
        <p:spPr bwMode="auto">
          <a:xfrm>
            <a:off x="76200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1" name="Line 38"/>
          <p:cNvSpPr>
            <a:spLocks noChangeShapeType="1"/>
          </p:cNvSpPr>
          <p:nvPr/>
        </p:nvSpPr>
        <p:spPr bwMode="auto">
          <a:xfrm>
            <a:off x="106680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2" name="Line 39"/>
          <p:cNvSpPr>
            <a:spLocks noChangeShapeType="1"/>
          </p:cNvSpPr>
          <p:nvPr/>
        </p:nvSpPr>
        <p:spPr bwMode="auto">
          <a:xfrm>
            <a:off x="137160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3" name="Line 40"/>
          <p:cNvSpPr>
            <a:spLocks noChangeShapeType="1"/>
          </p:cNvSpPr>
          <p:nvPr/>
        </p:nvSpPr>
        <p:spPr bwMode="auto">
          <a:xfrm>
            <a:off x="167640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4" name="Line 41"/>
          <p:cNvSpPr>
            <a:spLocks noChangeShapeType="1"/>
          </p:cNvSpPr>
          <p:nvPr/>
        </p:nvSpPr>
        <p:spPr bwMode="auto">
          <a:xfrm>
            <a:off x="198120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5" name="Line 42"/>
          <p:cNvSpPr>
            <a:spLocks noChangeShapeType="1"/>
          </p:cNvSpPr>
          <p:nvPr/>
        </p:nvSpPr>
        <p:spPr bwMode="auto">
          <a:xfrm>
            <a:off x="265430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6" name="Line 43"/>
          <p:cNvSpPr>
            <a:spLocks noChangeShapeType="1"/>
          </p:cNvSpPr>
          <p:nvPr/>
        </p:nvSpPr>
        <p:spPr bwMode="auto">
          <a:xfrm>
            <a:off x="297180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7" name="Line 44"/>
          <p:cNvSpPr>
            <a:spLocks noChangeShapeType="1"/>
          </p:cNvSpPr>
          <p:nvPr/>
        </p:nvSpPr>
        <p:spPr bwMode="auto">
          <a:xfrm>
            <a:off x="327660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8" name="Line 45"/>
          <p:cNvSpPr>
            <a:spLocks noChangeShapeType="1"/>
          </p:cNvSpPr>
          <p:nvPr/>
        </p:nvSpPr>
        <p:spPr bwMode="auto">
          <a:xfrm>
            <a:off x="358140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9" name="Line 46"/>
          <p:cNvSpPr>
            <a:spLocks noChangeShapeType="1"/>
          </p:cNvSpPr>
          <p:nvPr/>
        </p:nvSpPr>
        <p:spPr bwMode="auto">
          <a:xfrm>
            <a:off x="388620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0" name="Oval 47"/>
          <p:cNvSpPr>
            <a:spLocks noChangeArrowheads="1"/>
          </p:cNvSpPr>
          <p:nvPr/>
        </p:nvSpPr>
        <p:spPr bwMode="auto">
          <a:xfrm>
            <a:off x="2260600" y="21463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1" name="Oval 48"/>
          <p:cNvSpPr>
            <a:spLocks noChangeArrowheads="1"/>
          </p:cNvSpPr>
          <p:nvPr/>
        </p:nvSpPr>
        <p:spPr bwMode="auto">
          <a:xfrm>
            <a:off x="1943100" y="27654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2" name="Oval 49"/>
          <p:cNvSpPr>
            <a:spLocks noChangeArrowheads="1"/>
          </p:cNvSpPr>
          <p:nvPr/>
        </p:nvSpPr>
        <p:spPr bwMode="auto">
          <a:xfrm>
            <a:off x="2587625" y="15240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3" name="Oval 50"/>
          <p:cNvSpPr>
            <a:spLocks noChangeArrowheads="1"/>
          </p:cNvSpPr>
          <p:nvPr/>
        </p:nvSpPr>
        <p:spPr bwMode="auto">
          <a:xfrm>
            <a:off x="1638300" y="33655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4" name="Oval 51"/>
          <p:cNvSpPr>
            <a:spLocks noChangeArrowheads="1"/>
          </p:cNvSpPr>
          <p:nvPr/>
        </p:nvSpPr>
        <p:spPr bwMode="auto">
          <a:xfrm>
            <a:off x="1320800" y="39751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5" name="Oval 52"/>
          <p:cNvSpPr>
            <a:spLocks noChangeArrowheads="1"/>
          </p:cNvSpPr>
          <p:nvPr/>
        </p:nvSpPr>
        <p:spPr bwMode="auto">
          <a:xfrm>
            <a:off x="1016000" y="45815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6" name="Line 53"/>
          <p:cNvSpPr>
            <a:spLocks noChangeShapeType="1"/>
          </p:cNvSpPr>
          <p:nvPr/>
        </p:nvSpPr>
        <p:spPr bwMode="auto">
          <a:xfrm flipV="1">
            <a:off x="838200" y="1219200"/>
            <a:ext cx="1981200" cy="3810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7" name="Line 54"/>
          <p:cNvSpPr>
            <a:spLocks noChangeShapeType="1"/>
          </p:cNvSpPr>
          <p:nvPr/>
        </p:nvSpPr>
        <p:spPr bwMode="auto">
          <a:xfrm flipV="1">
            <a:off x="4972050" y="3109913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8" name="Text Box 55"/>
          <p:cNvSpPr txBox="1">
            <a:spLocks noChangeArrowheads="1"/>
          </p:cNvSpPr>
          <p:nvPr/>
        </p:nvSpPr>
        <p:spPr bwMode="auto">
          <a:xfrm>
            <a:off x="8401050" y="295751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endParaRPr lang="en-US"/>
          </a:p>
        </p:txBody>
      </p:sp>
      <p:sp>
        <p:nvSpPr>
          <p:cNvPr id="5179" name="Text Box 56"/>
          <p:cNvSpPr txBox="1">
            <a:spLocks noChangeArrowheads="1"/>
          </p:cNvSpPr>
          <p:nvPr/>
        </p:nvSpPr>
        <p:spPr bwMode="auto">
          <a:xfrm>
            <a:off x="6362700" y="9906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y</a:t>
            </a:r>
            <a:endParaRPr lang="en-US"/>
          </a:p>
        </p:txBody>
      </p:sp>
      <p:sp>
        <p:nvSpPr>
          <p:cNvPr id="5180" name="Line 57"/>
          <p:cNvSpPr>
            <a:spLocks noChangeShapeType="1"/>
          </p:cNvSpPr>
          <p:nvPr/>
        </p:nvSpPr>
        <p:spPr bwMode="auto">
          <a:xfrm>
            <a:off x="70167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1" name="Line 58"/>
          <p:cNvSpPr>
            <a:spLocks noChangeShapeType="1"/>
          </p:cNvSpPr>
          <p:nvPr/>
        </p:nvSpPr>
        <p:spPr bwMode="auto">
          <a:xfrm>
            <a:off x="6607175" y="28051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2" name="Line 59"/>
          <p:cNvSpPr>
            <a:spLocks noChangeShapeType="1"/>
          </p:cNvSpPr>
          <p:nvPr/>
        </p:nvSpPr>
        <p:spPr bwMode="auto">
          <a:xfrm>
            <a:off x="73342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3" name="Line 60"/>
          <p:cNvSpPr>
            <a:spLocks noChangeShapeType="1"/>
          </p:cNvSpPr>
          <p:nvPr/>
        </p:nvSpPr>
        <p:spPr bwMode="auto">
          <a:xfrm>
            <a:off x="76390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4" name="Line 61"/>
          <p:cNvSpPr>
            <a:spLocks noChangeShapeType="1"/>
          </p:cNvSpPr>
          <p:nvPr/>
        </p:nvSpPr>
        <p:spPr bwMode="auto">
          <a:xfrm>
            <a:off x="79438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5" name="Line 62"/>
          <p:cNvSpPr>
            <a:spLocks noChangeShapeType="1"/>
          </p:cNvSpPr>
          <p:nvPr/>
        </p:nvSpPr>
        <p:spPr bwMode="auto">
          <a:xfrm>
            <a:off x="82486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6" name="Line 63"/>
          <p:cNvSpPr>
            <a:spLocks noChangeShapeType="1"/>
          </p:cNvSpPr>
          <p:nvPr/>
        </p:nvSpPr>
        <p:spPr bwMode="auto">
          <a:xfrm>
            <a:off x="51244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7" name="Line 64"/>
          <p:cNvSpPr>
            <a:spLocks noChangeShapeType="1"/>
          </p:cNvSpPr>
          <p:nvPr/>
        </p:nvSpPr>
        <p:spPr bwMode="auto">
          <a:xfrm>
            <a:off x="54292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8" name="Line 65"/>
          <p:cNvSpPr>
            <a:spLocks noChangeShapeType="1"/>
          </p:cNvSpPr>
          <p:nvPr/>
        </p:nvSpPr>
        <p:spPr bwMode="auto">
          <a:xfrm>
            <a:off x="57340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9" name="Line 66"/>
          <p:cNvSpPr>
            <a:spLocks noChangeShapeType="1"/>
          </p:cNvSpPr>
          <p:nvPr/>
        </p:nvSpPr>
        <p:spPr bwMode="auto">
          <a:xfrm>
            <a:off x="60388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90" name="Line 67"/>
          <p:cNvSpPr>
            <a:spLocks noChangeShapeType="1"/>
          </p:cNvSpPr>
          <p:nvPr/>
        </p:nvSpPr>
        <p:spPr bwMode="auto">
          <a:xfrm>
            <a:off x="63436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91" name="Line 68"/>
          <p:cNvSpPr>
            <a:spLocks noChangeShapeType="1"/>
          </p:cNvSpPr>
          <p:nvPr/>
        </p:nvSpPr>
        <p:spPr bwMode="auto">
          <a:xfrm>
            <a:off x="6607175" y="25003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92" name="Line 69"/>
          <p:cNvSpPr>
            <a:spLocks noChangeShapeType="1"/>
          </p:cNvSpPr>
          <p:nvPr/>
        </p:nvSpPr>
        <p:spPr bwMode="auto">
          <a:xfrm>
            <a:off x="6607175" y="21955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93" name="Line 70"/>
          <p:cNvSpPr>
            <a:spLocks noChangeShapeType="1"/>
          </p:cNvSpPr>
          <p:nvPr/>
        </p:nvSpPr>
        <p:spPr bwMode="auto">
          <a:xfrm>
            <a:off x="6607175" y="15732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94" name="Line 71"/>
          <p:cNvSpPr>
            <a:spLocks noChangeShapeType="1"/>
          </p:cNvSpPr>
          <p:nvPr/>
        </p:nvSpPr>
        <p:spPr bwMode="auto">
          <a:xfrm>
            <a:off x="6607175" y="18907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95" name="Line 72"/>
          <p:cNvSpPr>
            <a:spLocks noChangeShapeType="1"/>
          </p:cNvSpPr>
          <p:nvPr/>
        </p:nvSpPr>
        <p:spPr bwMode="auto">
          <a:xfrm flipH="1">
            <a:off x="6673850" y="1357313"/>
            <a:ext cx="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96" name="Line 73"/>
          <p:cNvSpPr>
            <a:spLocks noChangeShapeType="1"/>
          </p:cNvSpPr>
          <p:nvPr/>
        </p:nvSpPr>
        <p:spPr bwMode="auto">
          <a:xfrm>
            <a:off x="6607175" y="46339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97" name="Line 74"/>
          <p:cNvSpPr>
            <a:spLocks noChangeShapeType="1"/>
          </p:cNvSpPr>
          <p:nvPr/>
        </p:nvSpPr>
        <p:spPr bwMode="auto">
          <a:xfrm>
            <a:off x="6607175" y="43291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98" name="Line 75"/>
          <p:cNvSpPr>
            <a:spLocks noChangeShapeType="1"/>
          </p:cNvSpPr>
          <p:nvPr/>
        </p:nvSpPr>
        <p:spPr bwMode="auto">
          <a:xfrm>
            <a:off x="6607175" y="40243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99" name="Line 76"/>
          <p:cNvSpPr>
            <a:spLocks noChangeShapeType="1"/>
          </p:cNvSpPr>
          <p:nvPr/>
        </p:nvSpPr>
        <p:spPr bwMode="auto">
          <a:xfrm>
            <a:off x="6607175" y="34147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00" name="Line 77"/>
          <p:cNvSpPr>
            <a:spLocks noChangeShapeType="1"/>
          </p:cNvSpPr>
          <p:nvPr/>
        </p:nvSpPr>
        <p:spPr bwMode="auto">
          <a:xfrm>
            <a:off x="6607175" y="37195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01" name="Line 78"/>
          <p:cNvSpPr>
            <a:spLocks noChangeShapeType="1"/>
          </p:cNvSpPr>
          <p:nvPr/>
        </p:nvSpPr>
        <p:spPr bwMode="auto">
          <a:xfrm>
            <a:off x="4895850" y="28051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02" name="Line 79"/>
          <p:cNvSpPr>
            <a:spLocks noChangeShapeType="1"/>
          </p:cNvSpPr>
          <p:nvPr/>
        </p:nvSpPr>
        <p:spPr bwMode="auto">
          <a:xfrm>
            <a:off x="4895850" y="25003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03" name="Line 80"/>
          <p:cNvSpPr>
            <a:spLocks noChangeShapeType="1"/>
          </p:cNvSpPr>
          <p:nvPr/>
        </p:nvSpPr>
        <p:spPr bwMode="auto">
          <a:xfrm>
            <a:off x="4895850" y="21955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04" name="Line 81"/>
          <p:cNvSpPr>
            <a:spLocks noChangeShapeType="1"/>
          </p:cNvSpPr>
          <p:nvPr/>
        </p:nvSpPr>
        <p:spPr bwMode="auto">
          <a:xfrm>
            <a:off x="4895850" y="18907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05" name="Line 82"/>
          <p:cNvSpPr>
            <a:spLocks noChangeShapeType="1"/>
          </p:cNvSpPr>
          <p:nvPr/>
        </p:nvSpPr>
        <p:spPr bwMode="auto">
          <a:xfrm>
            <a:off x="4895850" y="15732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06" name="Line 83"/>
          <p:cNvSpPr>
            <a:spLocks noChangeShapeType="1"/>
          </p:cNvSpPr>
          <p:nvPr/>
        </p:nvSpPr>
        <p:spPr bwMode="auto">
          <a:xfrm>
            <a:off x="4895850" y="46339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07" name="Line 84"/>
          <p:cNvSpPr>
            <a:spLocks noChangeShapeType="1"/>
          </p:cNvSpPr>
          <p:nvPr/>
        </p:nvSpPr>
        <p:spPr bwMode="auto">
          <a:xfrm>
            <a:off x="4895850" y="43291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08" name="Line 85"/>
          <p:cNvSpPr>
            <a:spLocks noChangeShapeType="1"/>
          </p:cNvSpPr>
          <p:nvPr/>
        </p:nvSpPr>
        <p:spPr bwMode="auto">
          <a:xfrm>
            <a:off x="4895850" y="40243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09" name="Line 86"/>
          <p:cNvSpPr>
            <a:spLocks noChangeShapeType="1"/>
          </p:cNvSpPr>
          <p:nvPr/>
        </p:nvSpPr>
        <p:spPr bwMode="auto">
          <a:xfrm>
            <a:off x="4895850" y="37195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10" name="Line 87"/>
          <p:cNvSpPr>
            <a:spLocks noChangeShapeType="1"/>
          </p:cNvSpPr>
          <p:nvPr/>
        </p:nvSpPr>
        <p:spPr bwMode="auto">
          <a:xfrm>
            <a:off x="4895850" y="34147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11" name="Line 88"/>
          <p:cNvSpPr>
            <a:spLocks noChangeShapeType="1"/>
          </p:cNvSpPr>
          <p:nvPr/>
        </p:nvSpPr>
        <p:spPr bwMode="auto">
          <a:xfrm>
            <a:off x="512445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12" name="Line 89"/>
          <p:cNvSpPr>
            <a:spLocks noChangeShapeType="1"/>
          </p:cNvSpPr>
          <p:nvPr/>
        </p:nvSpPr>
        <p:spPr bwMode="auto">
          <a:xfrm>
            <a:off x="542925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13" name="Line 90"/>
          <p:cNvSpPr>
            <a:spLocks noChangeShapeType="1"/>
          </p:cNvSpPr>
          <p:nvPr/>
        </p:nvSpPr>
        <p:spPr bwMode="auto">
          <a:xfrm>
            <a:off x="573405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14" name="Line 91"/>
          <p:cNvSpPr>
            <a:spLocks noChangeShapeType="1"/>
          </p:cNvSpPr>
          <p:nvPr/>
        </p:nvSpPr>
        <p:spPr bwMode="auto">
          <a:xfrm>
            <a:off x="603885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15" name="Line 92"/>
          <p:cNvSpPr>
            <a:spLocks noChangeShapeType="1"/>
          </p:cNvSpPr>
          <p:nvPr/>
        </p:nvSpPr>
        <p:spPr bwMode="auto">
          <a:xfrm>
            <a:off x="634365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16" name="Line 93"/>
          <p:cNvSpPr>
            <a:spLocks noChangeShapeType="1"/>
          </p:cNvSpPr>
          <p:nvPr/>
        </p:nvSpPr>
        <p:spPr bwMode="auto">
          <a:xfrm>
            <a:off x="701675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17" name="Line 94"/>
          <p:cNvSpPr>
            <a:spLocks noChangeShapeType="1"/>
          </p:cNvSpPr>
          <p:nvPr/>
        </p:nvSpPr>
        <p:spPr bwMode="auto">
          <a:xfrm>
            <a:off x="733425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18" name="Line 95"/>
          <p:cNvSpPr>
            <a:spLocks noChangeShapeType="1"/>
          </p:cNvSpPr>
          <p:nvPr/>
        </p:nvSpPr>
        <p:spPr bwMode="auto">
          <a:xfrm>
            <a:off x="763905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19" name="Line 96"/>
          <p:cNvSpPr>
            <a:spLocks noChangeShapeType="1"/>
          </p:cNvSpPr>
          <p:nvPr/>
        </p:nvSpPr>
        <p:spPr bwMode="auto">
          <a:xfrm>
            <a:off x="794385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0" name="Line 97"/>
          <p:cNvSpPr>
            <a:spLocks noChangeShapeType="1"/>
          </p:cNvSpPr>
          <p:nvPr/>
        </p:nvSpPr>
        <p:spPr bwMode="auto">
          <a:xfrm>
            <a:off x="824865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1" name="Oval 98"/>
          <p:cNvSpPr>
            <a:spLocks noChangeArrowheads="1"/>
          </p:cNvSpPr>
          <p:nvPr/>
        </p:nvSpPr>
        <p:spPr bwMode="auto">
          <a:xfrm>
            <a:off x="6629400" y="42799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" name="Oval 99"/>
          <p:cNvSpPr>
            <a:spLocks noChangeArrowheads="1"/>
          </p:cNvSpPr>
          <p:nvPr/>
        </p:nvSpPr>
        <p:spPr bwMode="auto">
          <a:xfrm>
            <a:off x="7594600" y="45847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" name="Oval 100"/>
          <p:cNvSpPr>
            <a:spLocks noChangeArrowheads="1"/>
          </p:cNvSpPr>
          <p:nvPr/>
        </p:nvSpPr>
        <p:spPr bwMode="auto">
          <a:xfrm>
            <a:off x="5683250" y="39751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" name="Line 101"/>
          <p:cNvSpPr>
            <a:spLocks noChangeShapeType="1"/>
          </p:cNvSpPr>
          <p:nvPr/>
        </p:nvSpPr>
        <p:spPr bwMode="auto">
          <a:xfrm>
            <a:off x="4876800" y="3733800"/>
            <a:ext cx="3505200" cy="1143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38" name="Text Box 102"/>
          <p:cNvSpPr txBox="1">
            <a:spLocks noChangeArrowheads="1"/>
          </p:cNvSpPr>
          <p:nvPr/>
        </p:nvSpPr>
        <p:spPr bwMode="auto">
          <a:xfrm>
            <a:off x="1066800" y="5073650"/>
            <a:ext cx="1025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00"/>
                </a:solidFill>
              </a:rPr>
              <a:t>b </a:t>
            </a:r>
            <a:r>
              <a:rPr lang="en-US" sz="3200" b="1">
                <a:solidFill>
                  <a:srgbClr val="CC0000"/>
                </a:solidFill>
              </a:rPr>
              <a:t>=</a:t>
            </a:r>
            <a:r>
              <a:rPr lang="en-US" sz="3200">
                <a:solidFill>
                  <a:srgbClr val="CC0000"/>
                </a:solidFill>
              </a:rPr>
              <a:t> 3</a:t>
            </a:r>
          </a:p>
        </p:txBody>
      </p:sp>
      <p:graphicFrame>
        <p:nvGraphicFramePr>
          <p:cNvPr id="14439" name="Object 103"/>
          <p:cNvGraphicFramePr>
            <a:graphicFrameLocks noChangeAspect="1"/>
          </p:cNvGraphicFramePr>
          <p:nvPr/>
        </p:nvGraphicFramePr>
        <p:xfrm>
          <a:off x="2514600" y="4876800"/>
          <a:ext cx="1066800" cy="998538"/>
        </p:xfrm>
        <a:graphic>
          <a:graphicData uri="http://schemas.openxmlformats.org/presentationml/2006/ole">
            <p:oleObj spid="_x0000_s5122" name="Worksheet Builder Equation" r:id="rId3" imgW="419100" imgH="393700" progId="Equation">
              <p:embed/>
            </p:oleObj>
          </a:graphicData>
        </a:graphic>
      </p:graphicFrame>
      <p:sp>
        <p:nvSpPr>
          <p:cNvPr id="14440" name="Text Box 104"/>
          <p:cNvSpPr txBox="1">
            <a:spLocks noChangeArrowheads="1"/>
          </p:cNvSpPr>
          <p:nvPr/>
        </p:nvSpPr>
        <p:spPr bwMode="auto">
          <a:xfrm>
            <a:off x="1371600" y="5973763"/>
            <a:ext cx="1866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00"/>
                </a:solidFill>
              </a:rPr>
              <a:t>y </a:t>
            </a:r>
            <a:r>
              <a:rPr lang="en-US" sz="3200" b="1">
                <a:solidFill>
                  <a:srgbClr val="CC0000"/>
                </a:solidFill>
              </a:rPr>
              <a:t>=</a:t>
            </a:r>
            <a:r>
              <a:rPr lang="en-US" sz="3200">
                <a:solidFill>
                  <a:srgbClr val="CC0000"/>
                </a:solidFill>
              </a:rPr>
              <a:t> 2x </a:t>
            </a:r>
            <a:r>
              <a:rPr lang="en-US" sz="3200" b="1">
                <a:solidFill>
                  <a:srgbClr val="CC0000"/>
                </a:solidFill>
              </a:rPr>
              <a:t>+</a:t>
            </a:r>
            <a:r>
              <a:rPr lang="en-US" sz="3200">
                <a:solidFill>
                  <a:srgbClr val="CC0000"/>
                </a:solidFill>
              </a:rPr>
              <a:t> 3</a:t>
            </a:r>
          </a:p>
        </p:txBody>
      </p:sp>
      <p:sp>
        <p:nvSpPr>
          <p:cNvPr id="14441" name="Text Box 105"/>
          <p:cNvSpPr txBox="1">
            <a:spLocks noChangeArrowheads="1"/>
          </p:cNvSpPr>
          <p:nvPr/>
        </p:nvSpPr>
        <p:spPr bwMode="auto">
          <a:xfrm>
            <a:off x="5410200" y="5073650"/>
            <a:ext cx="11604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00"/>
                </a:solidFill>
              </a:rPr>
              <a:t>b </a:t>
            </a:r>
            <a:r>
              <a:rPr lang="en-US" sz="3200" b="1">
                <a:solidFill>
                  <a:srgbClr val="CC0000"/>
                </a:solidFill>
              </a:rPr>
              <a:t>=</a:t>
            </a:r>
            <a:r>
              <a:rPr lang="en-US" sz="3200">
                <a:solidFill>
                  <a:srgbClr val="CC0000"/>
                </a:solidFill>
              </a:rPr>
              <a:t> -4</a:t>
            </a:r>
          </a:p>
        </p:txBody>
      </p:sp>
      <p:graphicFrame>
        <p:nvGraphicFramePr>
          <p:cNvPr id="14442" name="Object 106"/>
          <p:cNvGraphicFramePr>
            <a:graphicFrameLocks noChangeAspect="1"/>
          </p:cNvGraphicFramePr>
          <p:nvPr/>
        </p:nvGraphicFramePr>
        <p:xfrm>
          <a:off x="6762750" y="4876800"/>
          <a:ext cx="1257300" cy="998538"/>
        </p:xfrm>
        <a:graphic>
          <a:graphicData uri="http://schemas.openxmlformats.org/presentationml/2006/ole">
            <p:oleObj spid="_x0000_s5123" name="Worksheet Builder Equation" r:id="rId4" imgW="495300" imgH="393700" progId="Equation">
              <p:embed/>
            </p:oleObj>
          </a:graphicData>
        </a:graphic>
      </p:graphicFrame>
      <p:graphicFrame>
        <p:nvGraphicFramePr>
          <p:cNvPr id="14443" name="Object 107"/>
          <p:cNvGraphicFramePr>
            <a:graphicFrameLocks noChangeAspect="1"/>
          </p:cNvGraphicFramePr>
          <p:nvPr/>
        </p:nvGraphicFramePr>
        <p:xfrm>
          <a:off x="5715000" y="5715000"/>
          <a:ext cx="2133600" cy="1046163"/>
        </p:xfrm>
        <a:graphic>
          <a:graphicData uri="http://schemas.openxmlformats.org/presentationml/2006/ole">
            <p:oleObj spid="_x0000_s5124" name="Worksheet Builder Equation" r:id="rId5" imgW="800100" imgH="393700" progId="Equation">
              <p:embed/>
            </p:oleObj>
          </a:graphicData>
        </a:graphic>
      </p:graphicFrame>
      <p:sp>
        <p:nvSpPr>
          <p:cNvPr id="14444" name="Oval 108"/>
          <p:cNvSpPr>
            <a:spLocks noChangeArrowheads="1"/>
          </p:cNvSpPr>
          <p:nvPr/>
        </p:nvSpPr>
        <p:spPr bwMode="auto">
          <a:xfrm>
            <a:off x="1206500" y="5981700"/>
            <a:ext cx="2209800" cy="685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45" name="Oval 109"/>
          <p:cNvSpPr>
            <a:spLocks noChangeArrowheads="1"/>
          </p:cNvSpPr>
          <p:nvPr/>
        </p:nvSpPr>
        <p:spPr bwMode="auto">
          <a:xfrm>
            <a:off x="5486400" y="5753100"/>
            <a:ext cx="2590800" cy="9906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230" name="Picture 109" descr="tmp4659.tmp"/>
          <p:cNvPicPr>
            <a:picLocks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" grpId="0" autoUpdateAnimBg="0"/>
      <p:bldP spid="14440" grpId="0" autoUpdateAnimBg="0"/>
      <p:bldP spid="14441" grpId="0" autoUpdateAnimBg="0"/>
      <p:bldP spid="14444" grpId="0" animBg="1"/>
      <p:bldP spid="144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cs typeface="+mn-cs"/>
              </a:rPr>
              <a:t>You and your family spend $60 on tickets to a Nashville Predators game and $4 per hour for parking.  C is the total cost and t is the time (in hours) your family parked their car.  </a:t>
            </a:r>
          </a:p>
          <a:p>
            <a:pPr>
              <a:defRPr/>
            </a:pPr>
            <a:endParaRPr lang="en-US" sz="2400" dirty="0" smtClean="0">
              <a:cs typeface="+mn-cs"/>
            </a:endParaRPr>
          </a:p>
          <a:p>
            <a:pPr>
              <a:defRPr/>
            </a:pPr>
            <a:r>
              <a:rPr lang="en-US" sz="2400" dirty="0" smtClean="0">
                <a:cs typeface="+mn-cs"/>
              </a:rPr>
              <a:t>Write an equation to model the situation.</a:t>
            </a:r>
          </a:p>
          <a:p>
            <a:pPr>
              <a:defRPr/>
            </a:pPr>
            <a:endParaRPr lang="en-US" sz="2400" dirty="0" smtClean="0">
              <a:cs typeface="+mn-cs"/>
            </a:endParaRPr>
          </a:p>
          <a:p>
            <a:pPr>
              <a:defRPr/>
            </a:pPr>
            <a:r>
              <a:rPr lang="en-US" sz="2400" dirty="0" smtClean="0">
                <a:cs typeface="+mn-cs"/>
              </a:rPr>
              <a:t>Graph the equation</a:t>
            </a:r>
          </a:p>
          <a:p>
            <a:pPr marL="0" indent="0">
              <a:buFontTx/>
              <a:buNone/>
              <a:defRPr/>
            </a:pPr>
            <a:endParaRPr lang="en-US" sz="2400" dirty="0" smtClean="0">
              <a:cs typeface="+mn-cs"/>
            </a:endParaRPr>
          </a:p>
          <a:p>
            <a:pPr>
              <a:defRPr/>
            </a:pPr>
            <a:r>
              <a:rPr lang="en-US" sz="2400" dirty="0" smtClean="0">
                <a:cs typeface="+mn-cs"/>
              </a:rPr>
              <a:t>What is the total cost for your family after attending the hockey game for 4 hours?</a:t>
            </a:r>
          </a:p>
        </p:txBody>
      </p:sp>
      <p:pic>
        <p:nvPicPr>
          <p:cNvPr id="1536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64143">
            <a:off x="5053013" y="-73025"/>
            <a:ext cx="39624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685800" y="762000"/>
            <a:ext cx="4745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000090"/>
                </a:solidFill>
              </a:rPr>
              <a:t>By the end of class…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7" name="Group 4"/>
          <p:cNvGrpSpPr>
            <a:grpSpLocks/>
          </p:cNvGrpSpPr>
          <p:nvPr/>
        </p:nvGrpSpPr>
        <p:grpSpPr bwMode="auto">
          <a:xfrm>
            <a:off x="-152400" y="609600"/>
            <a:ext cx="5486400" cy="5410200"/>
            <a:chOff x="900" y="9900"/>
            <a:chExt cx="3600" cy="3600"/>
          </a:xfrm>
        </p:grpSpPr>
        <p:sp>
          <p:nvSpPr>
            <p:cNvPr id="6156" name="Line 5"/>
            <p:cNvSpPr>
              <a:spLocks noChangeShapeType="1"/>
            </p:cNvSpPr>
            <p:nvPr/>
          </p:nvSpPr>
          <p:spPr bwMode="auto">
            <a:xfrm>
              <a:off x="900" y="12509"/>
              <a:ext cx="36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57" name="Group 6"/>
            <p:cNvGrpSpPr>
              <a:grpSpLocks/>
            </p:cNvGrpSpPr>
            <p:nvPr/>
          </p:nvGrpSpPr>
          <p:grpSpPr bwMode="auto">
            <a:xfrm>
              <a:off x="1260" y="9900"/>
              <a:ext cx="2880" cy="3600"/>
              <a:chOff x="1440" y="1080"/>
              <a:chExt cx="2880" cy="3600"/>
            </a:xfrm>
          </p:grpSpPr>
          <p:graphicFrame>
            <p:nvGraphicFramePr>
              <p:cNvPr id="6146" name="Object 7"/>
              <p:cNvGraphicFramePr>
                <a:graphicFrameLocks noChangeAspect="1"/>
              </p:cNvGraphicFramePr>
              <p:nvPr/>
            </p:nvGraphicFramePr>
            <p:xfrm>
              <a:off x="1440" y="1440"/>
              <a:ext cx="2880" cy="2880"/>
            </p:xfrm>
            <a:graphic>
              <a:graphicData uri="http://schemas.openxmlformats.org/presentationml/2006/ole">
                <p:oleObj spid="_x0000_s6146" name="Equation" r:id="rId3" imgW="3009900" imgH="3251200" progId="Equation.3">
                  <p:embed/>
                </p:oleObj>
              </a:graphicData>
            </a:graphic>
          </p:graphicFrame>
          <p:sp>
            <p:nvSpPr>
              <p:cNvPr id="6158" name="Line 8"/>
              <p:cNvSpPr>
                <a:spLocks noChangeShapeType="1"/>
              </p:cNvSpPr>
              <p:nvPr/>
            </p:nvSpPr>
            <p:spPr bwMode="auto">
              <a:xfrm>
                <a:off x="2088" y="1080"/>
                <a:ext cx="0" cy="36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5562600" y="1295400"/>
            <a:ext cx="14636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Equation </a:t>
            </a:r>
          </a:p>
          <a:p>
            <a:endParaRPr lang="en-US" b="1"/>
          </a:p>
          <a:p>
            <a:endParaRPr lang="en-US" b="1"/>
          </a:p>
          <a:p>
            <a:r>
              <a:rPr lang="en-US" b="1"/>
              <a:t>    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5318125" y="3317875"/>
            <a:ext cx="763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m = 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6003925" y="3317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6842125" y="3317875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 =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7467600" y="3276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60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5546725" y="3927475"/>
            <a:ext cx="3462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Cost of the attending the </a:t>
            </a:r>
          </a:p>
          <a:p>
            <a:r>
              <a:rPr lang="en-US" b="1"/>
              <a:t>game?</a:t>
            </a: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6156325" y="4841875"/>
            <a:ext cx="102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$80.00</a:t>
            </a: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5622925" y="1717675"/>
            <a:ext cx="15382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C=60 + 5t </a:t>
            </a:r>
          </a:p>
          <a:p>
            <a:r>
              <a:rPr lang="en-US" b="1"/>
              <a:t>        or</a:t>
            </a:r>
          </a:p>
          <a:p>
            <a:r>
              <a:rPr lang="en-US" b="1"/>
              <a:t>C=5t + 60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" grpId="0"/>
      <p:bldP spid="39946" grpId="0"/>
      <p:bldP spid="39947" grpId="0"/>
      <p:bldP spid="39948" grpId="0"/>
      <p:bldP spid="39949" grpId="0"/>
      <p:bldP spid="39950" grpId="0"/>
      <p:bldP spid="39951" grpId="0"/>
      <p:bldP spid="399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76400"/>
            <a:ext cx="6705600" cy="3429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6000" b="1" dirty="0" smtClean="0">
                <a:solidFill>
                  <a:srgbClr val="000090"/>
                </a:solidFill>
                <a:latin typeface="Papyrus" charset="0"/>
                <a:cs typeface="+mn-cs"/>
              </a:rPr>
              <a:t>Slope Intercept </a:t>
            </a:r>
          </a:p>
          <a:p>
            <a:pPr>
              <a:lnSpc>
                <a:spcPct val="90000"/>
              </a:lnSpc>
              <a:defRPr/>
            </a:pPr>
            <a:r>
              <a:rPr lang="en-US" sz="6000" b="1" dirty="0" smtClean="0">
                <a:solidFill>
                  <a:srgbClr val="000090"/>
                </a:solidFill>
                <a:latin typeface="Papyrus" charset="0"/>
                <a:cs typeface="+mn-cs"/>
              </a:rPr>
              <a:t>Form</a:t>
            </a:r>
          </a:p>
          <a:p>
            <a:pPr>
              <a:lnSpc>
                <a:spcPct val="90000"/>
              </a:lnSpc>
              <a:defRPr/>
            </a:pPr>
            <a:endParaRPr lang="en-US" sz="4800" dirty="0" smtClean="0">
              <a:latin typeface="Papyrus" charset="0"/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latin typeface="Papyrus" charset="0"/>
                <a:cs typeface="+mn-cs"/>
              </a:rPr>
              <a:t>I can and I will write and graph an equation using slope intercept form.  </a:t>
            </a:r>
            <a:endParaRPr lang="en-US" sz="2400" dirty="0" smtClean="0">
              <a:effectLst>
                <a:outerShdw blurRad="38100" dist="38100" dir="2700000" algn="tl">
                  <a:srgbClr val="FFFFFF"/>
                </a:outerShdw>
              </a:effectLst>
              <a:cs typeface="+mn-cs"/>
            </a:endParaRPr>
          </a:p>
          <a:p>
            <a:pPr>
              <a:lnSpc>
                <a:spcPct val="90000"/>
              </a:lnSpc>
              <a:defRPr/>
            </a:pPr>
            <a:endParaRPr lang="en-US" sz="2400" dirty="0" smtClean="0">
              <a:latin typeface="Papyrus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cs typeface="+mn-cs"/>
              </a:rPr>
              <a:t>You and your family spend $60 on tickets to a Nashville Predators game and $4 per hour for parking.  C is the total cost and t is the time (in hours) your family parked their car.  </a:t>
            </a:r>
          </a:p>
          <a:p>
            <a:pPr>
              <a:defRPr/>
            </a:pPr>
            <a:endParaRPr lang="en-US" sz="2400" dirty="0" smtClean="0">
              <a:cs typeface="+mn-cs"/>
            </a:endParaRPr>
          </a:p>
          <a:p>
            <a:pPr>
              <a:defRPr/>
            </a:pPr>
            <a:r>
              <a:rPr lang="en-US" sz="2400" dirty="0" smtClean="0">
                <a:cs typeface="+mn-cs"/>
              </a:rPr>
              <a:t>Write an equation to model the situation.</a:t>
            </a:r>
          </a:p>
          <a:p>
            <a:pPr>
              <a:defRPr/>
            </a:pPr>
            <a:endParaRPr lang="en-US" sz="2400" dirty="0" smtClean="0">
              <a:cs typeface="+mn-cs"/>
            </a:endParaRPr>
          </a:p>
          <a:p>
            <a:pPr>
              <a:defRPr/>
            </a:pPr>
            <a:r>
              <a:rPr lang="en-US" sz="2400" dirty="0" smtClean="0">
                <a:cs typeface="+mn-cs"/>
              </a:rPr>
              <a:t>Graph the equation</a:t>
            </a:r>
          </a:p>
          <a:p>
            <a:pPr marL="0" indent="0">
              <a:buFontTx/>
              <a:buNone/>
              <a:defRPr/>
            </a:pPr>
            <a:endParaRPr lang="en-US" sz="2400" dirty="0" smtClean="0">
              <a:cs typeface="+mn-cs"/>
            </a:endParaRPr>
          </a:p>
          <a:p>
            <a:pPr>
              <a:defRPr/>
            </a:pPr>
            <a:r>
              <a:rPr lang="en-US" sz="2400" dirty="0" smtClean="0">
                <a:cs typeface="+mn-cs"/>
              </a:rPr>
              <a:t>What is the total cost for your family after attending the hockey game for 4 hours?</a:t>
            </a:r>
          </a:p>
        </p:txBody>
      </p:sp>
      <p:pic>
        <p:nvPicPr>
          <p:cNvPr id="11267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64143">
            <a:off x="5053013" y="-73025"/>
            <a:ext cx="39624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685800" y="762000"/>
            <a:ext cx="4745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000090"/>
                </a:solidFill>
              </a:rPr>
              <a:t>By the end of class…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04800" y="914400"/>
            <a:ext cx="7931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Graph the line which passes through (-2, 1) and has a  </a:t>
            </a:r>
          </a:p>
          <a:p>
            <a:r>
              <a:rPr lang="en-US" sz="2800"/>
              <a:t>slope of  -3.</a:t>
            </a:r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3921125" y="4200525"/>
            <a:ext cx="472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629650" y="40386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886450" y="16764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y</a:t>
            </a:r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6637338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207125" y="3819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7002463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7369175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7731125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8099425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8466138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4073525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4438650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4805363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5167313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5535613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5902325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6207125" y="3438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6207125" y="3057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6207125" y="2295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6207125" y="2676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6283325" y="1990725"/>
            <a:ext cx="0" cy="426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6207125" y="6105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>
            <a:off x="6207125" y="5724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>
            <a:off x="6207125" y="5343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>
            <a:off x="6207125" y="4581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6207125" y="4962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Oval 30"/>
          <p:cNvSpPr>
            <a:spLocks noChangeArrowheads="1"/>
          </p:cNvSpPr>
          <p:nvPr/>
        </p:nvSpPr>
        <p:spPr bwMode="auto">
          <a:xfrm>
            <a:off x="5472113" y="3776663"/>
            <a:ext cx="109537" cy="1095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344488" y="2514600"/>
            <a:ext cx="2230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1) Plot the point.</a:t>
            </a: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304800" y="2047875"/>
            <a:ext cx="954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/>
              <a:t>Steps</a:t>
            </a:r>
            <a:endParaRPr lang="en-US"/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350838" y="3013075"/>
            <a:ext cx="3406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2) Write slope as fraction</a:t>
            </a:r>
          </a:p>
          <a:p>
            <a:r>
              <a:rPr lang="en-US"/>
              <a:t>and count off other points.</a:t>
            </a: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415925" y="3778250"/>
            <a:ext cx="1349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m </a:t>
            </a:r>
            <a:r>
              <a:rPr lang="en-US" sz="2800" b="1">
                <a:solidFill>
                  <a:schemeClr val="accent2"/>
                </a:solidFill>
              </a:rPr>
              <a:t>=</a:t>
            </a:r>
            <a:r>
              <a:rPr lang="en-US" sz="2800">
                <a:solidFill>
                  <a:schemeClr val="accent2"/>
                </a:solidFill>
              </a:rPr>
              <a:t>  </a:t>
            </a:r>
            <a:r>
              <a:rPr lang="en-US" sz="3600">
                <a:solidFill>
                  <a:schemeClr val="accent2"/>
                </a:solidFill>
              </a:rPr>
              <a:t>-</a:t>
            </a:r>
            <a:r>
              <a:rPr lang="en-US" sz="2800">
                <a:solidFill>
                  <a:schemeClr val="accent2"/>
                </a:solidFill>
              </a:rPr>
              <a:t>3</a:t>
            </a:r>
            <a:r>
              <a:rPr lang="en-US" sz="2800"/>
              <a:t> 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1635125" y="3876675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=</a:t>
            </a:r>
            <a:endParaRPr lang="en-US"/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2076450" y="358140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accent2"/>
                </a:solidFill>
              </a:rPr>
              <a:t>-</a:t>
            </a:r>
            <a:r>
              <a:rPr lang="en-US" sz="2800">
                <a:solidFill>
                  <a:schemeClr val="accent2"/>
                </a:solidFill>
              </a:rPr>
              <a:t>3</a:t>
            </a:r>
            <a:endParaRPr lang="en-US"/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>
            <a:off x="2092325" y="4140200"/>
            <a:ext cx="457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2187575" y="40528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1</a:t>
            </a:r>
            <a:endParaRPr lang="en-US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5530850" y="3902075"/>
            <a:ext cx="0" cy="1050925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>
            <a:off x="5505450" y="497205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3" name="Oval 41"/>
          <p:cNvSpPr>
            <a:spLocks noChangeArrowheads="1"/>
          </p:cNvSpPr>
          <p:nvPr/>
        </p:nvSpPr>
        <p:spPr bwMode="auto">
          <a:xfrm>
            <a:off x="5853113" y="4919663"/>
            <a:ext cx="109537" cy="1095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4972050" y="411480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accent2"/>
                </a:solidFill>
              </a:rPr>
              <a:t>-</a:t>
            </a:r>
            <a:r>
              <a:rPr lang="en-US" sz="2800">
                <a:solidFill>
                  <a:schemeClr val="accent2"/>
                </a:solidFill>
              </a:rPr>
              <a:t>3</a:t>
            </a:r>
            <a:endParaRPr lang="en-US"/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5353050" y="4953000"/>
            <a:ext cx="56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+</a:t>
            </a:r>
            <a:r>
              <a:rPr lang="en-US" sz="2800">
                <a:solidFill>
                  <a:schemeClr val="accent2"/>
                </a:solidFill>
              </a:rPr>
              <a:t>1</a:t>
            </a:r>
            <a:endParaRPr lang="en-US"/>
          </a:p>
        </p:txBody>
      </p:sp>
      <p:sp>
        <p:nvSpPr>
          <p:cNvPr id="3116" name="Line 44"/>
          <p:cNvSpPr>
            <a:spLocks noChangeShapeType="1"/>
          </p:cNvSpPr>
          <p:nvPr/>
        </p:nvSpPr>
        <p:spPr bwMode="auto">
          <a:xfrm>
            <a:off x="5913438" y="5029200"/>
            <a:ext cx="0" cy="1050925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>
            <a:off x="5867400" y="60960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8" name="Oval 46"/>
          <p:cNvSpPr>
            <a:spLocks noChangeArrowheads="1"/>
          </p:cNvSpPr>
          <p:nvPr/>
        </p:nvSpPr>
        <p:spPr bwMode="auto">
          <a:xfrm>
            <a:off x="6215063" y="6062663"/>
            <a:ext cx="109537" cy="1095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9" name="Text Box 47"/>
          <p:cNvSpPr txBox="1">
            <a:spLocks noChangeArrowheads="1"/>
          </p:cNvSpPr>
          <p:nvPr/>
        </p:nvSpPr>
        <p:spPr bwMode="auto">
          <a:xfrm>
            <a:off x="457200" y="4562475"/>
            <a:ext cx="1214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or m</a:t>
            </a:r>
            <a:r>
              <a:rPr lang="en-US" sz="2800" b="1">
                <a:solidFill>
                  <a:schemeClr val="accent2"/>
                </a:solidFill>
              </a:rPr>
              <a:t> =</a:t>
            </a:r>
            <a:r>
              <a:rPr lang="en-US"/>
              <a:t> </a:t>
            </a: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1771650" y="43656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3</a:t>
            </a:r>
            <a:endParaRPr lang="en-US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auto">
          <a:xfrm>
            <a:off x="1692275" y="4826000"/>
            <a:ext cx="457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1619250" y="4640263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</a:rPr>
              <a:t>-</a:t>
            </a:r>
            <a:r>
              <a:rPr lang="en-US" sz="2800">
                <a:solidFill>
                  <a:schemeClr val="accent2"/>
                </a:solidFill>
              </a:rPr>
              <a:t>1</a:t>
            </a:r>
            <a:endParaRPr lang="en-US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auto">
          <a:xfrm flipH="1" flipV="1">
            <a:off x="5529263" y="2667000"/>
            <a:ext cx="0" cy="1050925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4" name="Line 52"/>
          <p:cNvSpPr>
            <a:spLocks noChangeShapeType="1"/>
          </p:cNvSpPr>
          <p:nvPr/>
        </p:nvSpPr>
        <p:spPr bwMode="auto">
          <a:xfrm flipH="1">
            <a:off x="5164138" y="26670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Oval 53"/>
          <p:cNvSpPr>
            <a:spLocks noChangeArrowheads="1"/>
          </p:cNvSpPr>
          <p:nvPr/>
        </p:nvSpPr>
        <p:spPr bwMode="auto">
          <a:xfrm>
            <a:off x="5105400" y="2605088"/>
            <a:ext cx="109538" cy="1095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6" name="Text Box 54"/>
          <p:cNvSpPr txBox="1">
            <a:spLocks noChangeArrowheads="1"/>
          </p:cNvSpPr>
          <p:nvPr/>
        </p:nvSpPr>
        <p:spPr bwMode="auto">
          <a:xfrm>
            <a:off x="346075" y="5334000"/>
            <a:ext cx="364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3) Draw line through points.</a:t>
            </a:r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auto">
          <a:xfrm>
            <a:off x="4953000" y="2057400"/>
            <a:ext cx="1447800" cy="449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3" name="TextBox 1"/>
          <p:cNvSpPr txBox="1">
            <a:spLocks noChangeArrowheads="1"/>
          </p:cNvSpPr>
          <p:nvPr/>
        </p:nvSpPr>
        <p:spPr bwMode="auto">
          <a:xfrm>
            <a:off x="304800" y="152400"/>
            <a:ext cx="2600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90"/>
                </a:solidFill>
              </a:rPr>
              <a:t>Watch This: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7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76" grpId="0" animBg="1"/>
      <p:bldP spid="3077" grpId="0" autoUpdateAnimBg="0"/>
      <p:bldP spid="3078" grpId="0" autoUpdateAnimBg="0"/>
      <p:bldP spid="3079" grpId="0" animBg="1"/>
      <p:bldP spid="3080" grpId="0" animBg="1"/>
      <p:bldP spid="3081" grpId="0" animBg="1"/>
      <p:bldP spid="3082" grpId="0" animBg="1"/>
      <p:bldP spid="3083" grpId="0" animBg="1"/>
      <p:bldP spid="3084" grpId="0" animBg="1"/>
      <p:bldP spid="3085" grpId="0" animBg="1"/>
      <p:bldP spid="3086" grpId="0" animBg="1"/>
      <p:bldP spid="3087" grpId="0" animBg="1"/>
      <p:bldP spid="3088" grpId="0" animBg="1"/>
      <p:bldP spid="3089" grpId="0" animBg="1"/>
      <p:bldP spid="3090" grpId="0" animBg="1"/>
      <p:bldP spid="3091" grpId="0" animBg="1"/>
      <p:bldP spid="3092" grpId="0" animBg="1"/>
      <p:bldP spid="3093" grpId="0" animBg="1"/>
      <p:bldP spid="3094" grpId="0" animBg="1"/>
      <p:bldP spid="3095" grpId="0" animBg="1"/>
      <p:bldP spid="3096" grpId="0" animBg="1"/>
      <p:bldP spid="3097" grpId="0" animBg="1"/>
      <p:bldP spid="3098" grpId="0" animBg="1"/>
      <p:bldP spid="3099" grpId="0" animBg="1"/>
      <p:bldP spid="3100" grpId="0" animBg="1"/>
      <p:bldP spid="3101" grpId="0" animBg="1"/>
      <p:bldP spid="3102" grpId="0" animBg="1"/>
      <p:bldP spid="3103" grpId="0" autoUpdateAnimBg="0"/>
      <p:bldP spid="3104" grpId="0" autoUpdateAnimBg="0"/>
      <p:bldP spid="3105" grpId="0" autoUpdateAnimBg="0"/>
      <p:bldP spid="3106" grpId="0" autoUpdateAnimBg="0"/>
      <p:bldP spid="3107" grpId="0" autoUpdateAnimBg="0"/>
      <p:bldP spid="3108" grpId="0" autoUpdateAnimBg="0"/>
      <p:bldP spid="3109" grpId="0" animBg="1"/>
      <p:bldP spid="3110" grpId="0" autoUpdateAnimBg="0"/>
      <p:bldP spid="3111" grpId="0" animBg="1"/>
      <p:bldP spid="3112" grpId="0" animBg="1"/>
      <p:bldP spid="3113" grpId="0" animBg="1"/>
      <p:bldP spid="3114" grpId="0" autoUpdateAnimBg="0"/>
      <p:bldP spid="3115" grpId="0" autoUpdateAnimBg="0"/>
      <p:bldP spid="3116" grpId="0" animBg="1"/>
      <p:bldP spid="3117" grpId="0" animBg="1"/>
      <p:bldP spid="3118" grpId="0" animBg="1"/>
      <p:bldP spid="3119" grpId="0" autoUpdateAnimBg="0"/>
      <p:bldP spid="3120" grpId="0" autoUpdateAnimBg="0"/>
      <p:bldP spid="3121" grpId="0" animBg="1"/>
      <p:bldP spid="3122" grpId="0" autoUpdateAnimBg="0"/>
      <p:bldP spid="3123" grpId="0" animBg="1"/>
      <p:bldP spid="3124" grpId="0" animBg="1"/>
      <p:bldP spid="3125" grpId="0" animBg="1"/>
      <p:bldP spid="3126" grpId="0" autoUpdateAnimBg="0"/>
      <p:bldP spid="31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09600" y="838200"/>
            <a:ext cx="6477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Graph the line with a y intercept of 4 and a   </a:t>
            </a:r>
          </a:p>
          <a:p>
            <a:r>
              <a:rPr lang="en-US" sz="2800"/>
              <a:t>slope of        </a:t>
            </a:r>
            <a:r>
              <a:rPr lang="en-US" sz="3600"/>
              <a:t>.</a:t>
            </a:r>
            <a:endParaRPr lang="en-US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V="1">
            <a:off x="3921125" y="4191000"/>
            <a:ext cx="49942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629650" y="41290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886450" y="16764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y</a:t>
            </a:r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637338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6207125" y="3819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7002463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369175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7731125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8099425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8466138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4073525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4438650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4805363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5167313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5535613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5902325" y="4124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6207125" y="3438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6207125" y="3057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6207125" y="2295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6207125" y="2676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6283325" y="1990725"/>
            <a:ext cx="0" cy="426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6207125" y="6105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>
            <a:off x="6207125" y="5724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6207125" y="5343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>
            <a:off x="6207125" y="4581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6207125" y="4962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344488" y="2514600"/>
            <a:ext cx="2230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1) Plot the point.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304800" y="2047875"/>
            <a:ext cx="954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/>
              <a:t>Steps</a:t>
            </a:r>
            <a:endParaRPr lang="en-US"/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350838" y="3013075"/>
            <a:ext cx="3406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2) Write slope as fraction</a:t>
            </a:r>
          </a:p>
          <a:p>
            <a:r>
              <a:rPr lang="en-US"/>
              <a:t>and count off other points.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415925" y="3876675"/>
            <a:ext cx="75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m </a:t>
            </a:r>
            <a:r>
              <a:rPr lang="en-US" sz="2800" b="1">
                <a:solidFill>
                  <a:schemeClr val="accent2"/>
                </a:solidFill>
              </a:rPr>
              <a:t>=</a:t>
            </a:r>
            <a:endParaRPr lang="en-US" sz="2800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1279525" y="36798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3</a:t>
            </a:r>
            <a:endParaRPr lang="en-US"/>
          </a:p>
        </p:txBody>
      </p:sp>
      <p:sp>
        <p:nvSpPr>
          <p:cNvPr id="4131" name="Line 35"/>
          <p:cNvSpPr>
            <a:spLocks noChangeShapeType="1"/>
          </p:cNvSpPr>
          <p:nvPr/>
        </p:nvSpPr>
        <p:spPr bwMode="auto">
          <a:xfrm>
            <a:off x="1219200" y="4140200"/>
            <a:ext cx="457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1260475" y="40528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4</a:t>
            </a:r>
            <a:endParaRPr lang="en-US"/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457200" y="4562475"/>
            <a:ext cx="1214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or m</a:t>
            </a:r>
            <a:r>
              <a:rPr lang="en-US" sz="2800" b="1">
                <a:solidFill>
                  <a:schemeClr val="accent2"/>
                </a:solidFill>
              </a:rPr>
              <a:t> =</a:t>
            </a:r>
            <a:r>
              <a:rPr lang="en-US"/>
              <a:t> </a:t>
            </a: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1619250" y="426720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accent2"/>
                </a:solidFill>
              </a:rPr>
              <a:t>-</a:t>
            </a:r>
            <a:r>
              <a:rPr lang="en-US" sz="2800">
                <a:solidFill>
                  <a:schemeClr val="accent2"/>
                </a:solidFill>
              </a:rPr>
              <a:t>3</a:t>
            </a:r>
            <a:endParaRPr lang="en-US"/>
          </a:p>
        </p:txBody>
      </p:sp>
      <p:sp>
        <p:nvSpPr>
          <p:cNvPr id="4143" name="Line 47"/>
          <p:cNvSpPr>
            <a:spLocks noChangeShapeType="1"/>
          </p:cNvSpPr>
          <p:nvPr/>
        </p:nvSpPr>
        <p:spPr bwMode="auto">
          <a:xfrm>
            <a:off x="1692275" y="4826000"/>
            <a:ext cx="457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1600200" y="469265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</a:rPr>
              <a:t>-</a:t>
            </a:r>
            <a:r>
              <a:rPr lang="en-US" sz="2800">
                <a:solidFill>
                  <a:schemeClr val="accent2"/>
                </a:solidFill>
              </a:rPr>
              <a:t>4</a:t>
            </a:r>
            <a:endParaRPr lang="en-US"/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346075" y="5334000"/>
            <a:ext cx="364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3) Draw line through points.</a:t>
            </a:r>
          </a:p>
        </p:txBody>
      </p:sp>
      <p:sp>
        <p:nvSpPr>
          <p:cNvPr id="13353" name="Text Box 53"/>
          <p:cNvSpPr txBox="1">
            <a:spLocks noChangeArrowheads="1"/>
          </p:cNvSpPr>
          <p:nvPr/>
        </p:nvSpPr>
        <p:spPr bwMode="auto">
          <a:xfrm>
            <a:off x="2076450" y="12414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  <a:endParaRPr lang="en-US"/>
          </a:p>
        </p:txBody>
      </p:sp>
      <p:sp>
        <p:nvSpPr>
          <p:cNvPr id="13354" name="Line 54"/>
          <p:cNvSpPr>
            <a:spLocks noChangeShapeType="1"/>
          </p:cNvSpPr>
          <p:nvPr/>
        </p:nvSpPr>
        <p:spPr bwMode="auto">
          <a:xfrm>
            <a:off x="2016125" y="1701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5" name="Text Box 55"/>
          <p:cNvSpPr txBox="1">
            <a:spLocks noChangeArrowheads="1"/>
          </p:cNvSpPr>
          <p:nvPr/>
        </p:nvSpPr>
        <p:spPr bwMode="auto">
          <a:xfrm>
            <a:off x="2057400" y="16144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  <a:endParaRPr lang="en-US"/>
          </a:p>
        </p:txBody>
      </p:sp>
      <p:sp>
        <p:nvSpPr>
          <p:cNvPr id="13356" name="TextBox 58"/>
          <p:cNvSpPr txBox="1">
            <a:spLocks noChangeArrowheads="1"/>
          </p:cNvSpPr>
          <p:nvPr/>
        </p:nvSpPr>
        <p:spPr bwMode="auto">
          <a:xfrm>
            <a:off x="304800" y="152400"/>
            <a:ext cx="13382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90"/>
                </a:solidFill>
              </a:rPr>
              <a:t>Ex. 1) </a:t>
            </a:r>
          </a:p>
        </p:txBody>
      </p:sp>
      <p:pic>
        <p:nvPicPr>
          <p:cNvPr id="13357" name="Picture 44" descr="tmp4659.tmp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utoUpdateAnimBg="0"/>
      <p:bldP spid="4101" grpId="0" autoUpdateAnimBg="0"/>
      <p:bldP spid="4102" grpId="0" animBg="1"/>
      <p:bldP spid="4103" grpId="0" animBg="1"/>
      <p:bldP spid="4104" grpId="0" animBg="1"/>
      <p:bldP spid="4105" grpId="0" animBg="1"/>
      <p:bldP spid="4106" grpId="0" animBg="1"/>
      <p:bldP spid="4107" grpId="0" animBg="1"/>
      <p:bldP spid="4108" grpId="0" animBg="1"/>
      <p:bldP spid="4109" grpId="0" animBg="1"/>
      <p:bldP spid="4110" grpId="0" animBg="1"/>
      <p:bldP spid="4111" grpId="0" animBg="1"/>
      <p:bldP spid="4112" grpId="0" animBg="1"/>
      <p:bldP spid="4113" grpId="0" animBg="1"/>
      <p:bldP spid="4114" grpId="0" animBg="1"/>
      <p:bldP spid="4115" grpId="0" animBg="1"/>
      <p:bldP spid="4116" grpId="0" animBg="1"/>
      <p:bldP spid="4117" grpId="0" animBg="1"/>
      <p:bldP spid="4118" grpId="0" animBg="1"/>
      <p:bldP spid="4119" grpId="0" animBg="1"/>
      <p:bldP spid="4120" grpId="0" animBg="1"/>
      <p:bldP spid="4121" grpId="0" animBg="1"/>
      <p:bldP spid="4122" grpId="0" animBg="1"/>
      <p:bldP spid="4123" grpId="0" animBg="1"/>
      <p:bldP spid="4124" grpId="0" animBg="1"/>
      <p:bldP spid="4126" grpId="0" autoUpdateAnimBg="0"/>
      <p:bldP spid="4127" grpId="0" autoUpdateAnimBg="0"/>
      <p:bldP spid="4128" grpId="0" autoUpdateAnimBg="0"/>
      <p:bldP spid="4129" grpId="0" autoUpdateAnimBg="0"/>
      <p:bldP spid="4130" grpId="0" autoUpdateAnimBg="0"/>
      <p:bldP spid="4131" grpId="0" animBg="1"/>
      <p:bldP spid="4132" grpId="0" autoUpdateAnimBg="0"/>
      <p:bldP spid="4141" grpId="0" autoUpdateAnimBg="0"/>
      <p:bldP spid="4142" grpId="0" autoUpdateAnimBg="0"/>
      <p:bldP spid="4143" grpId="0" animBg="1"/>
      <p:bldP spid="4144" grpId="0" autoUpdateAnimBg="0"/>
      <p:bldP spid="414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6"/>
          <p:cNvSpPr>
            <a:spLocks noChangeArrowheads="1"/>
          </p:cNvSpPr>
          <p:nvPr/>
        </p:nvSpPr>
        <p:spPr bwMode="auto">
          <a:xfrm>
            <a:off x="381000" y="20638"/>
            <a:ext cx="8440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Slope-Intercept Form of the Equation of a Line</a:t>
            </a:r>
          </a:p>
        </p:txBody>
      </p:sp>
      <p:graphicFrame>
        <p:nvGraphicFramePr>
          <p:cNvPr id="1026" name="Object 1027"/>
          <p:cNvGraphicFramePr>
            <a:graphicFrameLocks noChangeAspect="1"/>
          </p:cNvGraphicFramePr>
          <p:nvPr/>
        </p:nvGraphicFramePr>
        <p:xfrm>
          <a:off x="1295400" y="1371600"/>
          <a:ext cx="6705600" cy="1985963"/>
        </p:xfrm>
        <a:graphic>
          <a:graphicData uri="http://schemas.openxmlformats.org/presentationml/2006/ole">
            <p:oleObj spid="_x0000_s1026" name="Equation" r:id="rId3" imgW="685800" imgH="203200" progId="Equation.DSMT4">
              <p:embed/>
            </p:oleObj>
          </a:graphicData>
        </a:graphic>
      </p:graphicFrame>
      <p:sp>
        <p:nvSpPr>
          <p:cNvPr id="1028" name="Rectangle 1028"/>
          <p:cNvSpPr>
            <a:spLocks noChangeArrowheads="1"/>
          </p:cNvSpPr>
          <p:nvPr/>
        </p:nvSpPr>
        <p:spPr bwMode="auto">
          <a:xfrm>
            <a:off x="582613" y="3743325"/>
            <a:ext cx="726598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/>
              <a:t>The </a:t>
            </a:r>
            <a:r>
              <a:rPr lang="en-US" sz="3600" b="1"/>
              <a:t>SLOPE</a:t>
            </a:r>
            <a:r>
              <a:rPr lang="en-US" sz="3600"/>
              <a:t> of the line is </a:t>
            </a:r>
            <a:r>
              <a:rPr lang="en-US" sz="3600" i="1"/>
              <a:t>m.</a:t>
            </a:r>
          </a:p>
          <a:p>
            <a:pPr algn="ctr"/>
            <a:endParaRPr lang="en-US" sz="3600" i="1"/>
          </a:p>
          <a:p>
            <a:pPr algn="ctr"/>
            <a:r>
              <a:rPr lang="en-US" sz="3600"/>
              <a:t>The </a:t>
            </a:r>
            <a:r>
              <a:rPr lang="en-US" sz="3600" b="1"/>
              <a:t>y-INTERCEPT</a:t>
            </a:r>
            <a:r>
              <a:rPr lang="en-US" sz="3600"/>
              <a:t> is</a:t>
            </a:r>
            <a:r>
              <a:rPr lang="en-US" sz="3600" i="1"/>
              <a:t> b.</a:t>
            </a:r>
            <a:endParaRPr lang="en-US" sz="3600"/>
          </a:p>
        </p:txBody>
      </p:sp>
      <p:pic>
        <p:nvPicPr>
          <p:cNvPr id="1029" name="Picture 4" descr="tmp4659.tmp"/>
          <p:cNvPicPr>
            <a:picLocks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09600" y="1143000"/>
            <a:ext cx="850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0"/>
                </a:solidFill>
              </a:rPr>
              <a:t>Find the slope and y-intercept of the following linear equations: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17525" y="2146300"/>
            <a:ext cx="2043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1) y </a:t>
            </a:r>
            <a:r>
              <a:rPr lang="en-US" sz="2800" b="1"/>
              <a:t>=</a:t>
            </a:r>
            <a:r>
              <a:rPr lang="en-US" sz="2800"/>
              <a:t> 3x </a:t>
            </a:r>
            <a:r>
              <a:rPr lang="en-US" sz="2800" b="1"/>
              <a:t>+</a:t>
            </a:r>
            <a:r>
              <a:rPr lang="en-US" sz="2800"/>
              <a:t> 4</a:t>
            </a:r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33400" y="3756025"/>
            <a:ext cx="2233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2) y </a:t>
            </a:r>
            <a:r>
              <a:rPr lang="en-US" sz="2800" b="1"/>
              <a:t>=</a:t>
            </a:r>
            <a:r>
              <a:rPr lang="en-US" sz="2800"/>
              <a:t>  </a:t>
            </a:r>
            <a:r>
              <a:rPr lang="en-US" sz="3600"/>
              <a:t>-</a:t>
            </a:r>
            <a:r>
              <a:rPr lang="en-US" sz="2800"/>
              <a:t>2x </a:t>
            </a:r>
            <a:r>
              <a:rPr lang="en-US" sz="3600" b="1"/>
              <a:t>-</a:t>
            </a:r>
            <a:r>
              <a:rPr lang="en-US" sz="2800"/>
              <a:t> 1</a:t>
            </a:r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191000" y="2057400"/>
            <a:ext cx="21891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3) y </a:t>
            </a:r>
            <a:r>
              <a:rPr lang="en-US" sz="2800" b="1"/>
              <a:t>=</a:t>
            </a:r>
            <a:r>
              <a:rPr lang="en-US" sz="2800"/>
              <a:t>     x </a:t>
            </a:r>
            <a:r>
              <a:rPr lang="en-US" sz="3600" b="1"/>
              <a:t>-</a:t>
            </a:r>
            <a:r>
              <a:rPr lang="en-US" sz="2800"/>
              <a:t> 4</a:t>
            </a:r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186363" y="20034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5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5243513" y="2460625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186363" y="23844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191000" y="3679825"/>
            <a:ext cx="19192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4) y </a:t>
            </a:r>
            <a:r>
              <a:rPr lang="en-US" sz="2800" b="1"/>
              <a:t>=</a:t>
            </a:r>
            <a:r>
              <a:rPr lang="en-US" sz="2800"/>
              <a:t>     x </a:t>
            </a:r>
            <a:r>
              <a:rPr lang="en-US" sz="3600" b="1"/>
              <a:t>-</a:t>
            </a:r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105400" y="3679825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-</a:t>
            </a:r>
            <a:r>
              <a:rPr lang="en-US" sz="2800"/>
              <a:t>2</a:t>
            </a: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5257800" y="4289425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181600" y="42894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9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6096000" y="37560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6096000" y="4289425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019800" y="42894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990600" y="2611438"/>
            <a:ext cx="1019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m </a:t>
            </a:r>
            <a:r>
              <a:rPr lang="en-US" sz="2800" b="1">
                <a:solidFill>
                  <a:srgbClr val="CC0000"/>
                </a:solidFill>
              </a:rPr>
              <a:t>=</a:t>
            </a:r>
            <a:r>
              <a:rPr lang="en-US" sz="2800">
                <a:solidFill>
                  <a:srgbClr val="CC0000"/>
                </a:solidFill>
              </a:rPr>
              <a:t> 3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2193925" y="2613025"/>
            <a:ext cx="920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b </a:t>
            </a:r>
            <a:r>
              <a:rPr lang="en-US" sz="2800" b="1">
                <a:solidFill>
                  <a:srgbClr val="CC0000"/>
                </a:solidFill>
              </a:rPr>
              <a:t>=</a:t>
            </a:r>
            <a:r>
              <a:rPr lang="en-US" sz="2800">
                <a:solidFill>
                  <a:srgbClr val="CC0000"/>
                </a:solidFill>
              </a:rPr>
              <a:t> 4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990600" y="4289425"/>
            <a:ext cx="1171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m </a:t>
            </a:r>
            <a:r>
              <a:rPr lang="en-US" sz="2800" b="1">
                <a:solidFill>
                  <a:srgbClr val="CC0000"/>
                </a:solidFill>
              </a:rPr>
              <a:t>=</a:t>
            </a:r>
            <a:r>
              <a:rPr lang="en-US" sz="2800">
                <a:solidFill>
                  <a:srgbClr val="CC0000"/>
                </a:solidFill>
              </a:rPr>
              <a:t> </a:t>
            </a:r>
            <a:r>
              <a:rPr lang="en-US" sz="3600">
                <a:solidFill>
                  <a:srgbClr val="CC0000"/>
                </a:solidFill>
              </a:rPr>
              <a:t>-</a:t>
            </a:r>
            <a:r>
              <a:rPr lang="en-US" sz="2800">
                <a:solidFill>
                  <a:srgbClr val="CC0000"/>
                </a:solidFill>
              </a:rPr>
              <a:t>2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2508250" y="4291013"/>
            <a:ext cx="1073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b </a:t>
            </a:r>
            <a:r>
              <a:rPr lang="en-US" sz="2800" b="1">
                <a:solidFill>
                  <a:srgbClr val="CC0000"/>
                </a:solidFill>
              </a:rPr>
              <a:t>=</a:t>
            </a:r>
            <a:r>
              <a:rPr lang="en-US" sz="2800">
                <a:solidFill>
                  <a:srgbClr val="CC0000"/>
                </a:solidFill>
              </a:rPr>
              <a:t> </a:t>
            </a:r>
            <a:r>
              <a:rPr lang="en-US" sz="3600">
                <a:solidFill>
                  <a:srgbClr val="CC0000"/>
                </a:solidFill>
              </a:rPr>
              <a:t>-</a:t>
            </a:r>
            <a:r>
              <a:rPr lang="en-US" sz="2800">
                <a:solidFill>
                  <a:srgbClr val="CC0000"/>
                </a:solidFill>
              </a:rPr>
              <a:t>1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6477000" y="2155825"/>
            <a:ext cx="75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m </a:t>
            </a:r>
            <a:r>
              <a:rPr lang="en-US" sz="2800" b="1">
                <a:solidFill>
                  <a:srgbClr val="CC0000"/>
                </a:solidFill>
              </a:rPr>
              <a:t>=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7842250" y="2058988"/>
            <a:ext cx="1073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b </a:t>
            </a:r>
            <a:r>
              <a:rPr lang="en-US" sz="2800" b="1">
                <a:solidFill>
                  <a:srgbClr val="CC0000"/>
                </a:solidFill>
              </a:rPr>
              <a:t>=</a:t>
            </a:r>
            <a:r>
              <a:rPr lang="en-US" sz="2800">
                <a:solidFill>
                  <a:srgbClr val="CC0000"/>
                </a:solidFill>
              </a:rPr>
              <a:t> </a:t>
            </a:r>
            <a:r>
              <a:rPr lang="en-US" sz="3600">
                <a:solidFill>
                  <a:srgbClr val="CC0000"/>
                </a:solidFill>
              </a:rPr>
              <a:t>-</a:t>
            </a:r>
            <a:r>
              <a:rPr lang="en-US" sz="2800">
                <a:solidFill>
                  <a:srgbClr val="CC0000"/>
                </a:solidFill>
              </a:rPr>
              <a:t>4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7239000" y="20034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5</a:t>
            </a:r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7296150" y="2460625"/>
            <a:ext cx="228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7239000" y="23844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8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4648200" y="4899025"/>
            <a:ext cx="75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m </a:t>
            </a:r>
            <a:r>
              <a:rPr lang="en-US" sz="2800" b="1">
                <a:solidFill>
                  <a:srgbClr val="CC0000"/>
                </a:solidFill>
              </a:rPr>
              <a:t>=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6324600" y="4899025"/>
            <a:ext cx="654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b </a:t>
            </a:r>
            <a:r>
              <a:rPr lang="en-US" sz="2800" b="1">
                <a:solidFill>
                  <a:srgbClr val="CC0000"/>
                </a:solidFill>
              </a:rPr>
              <a:t>=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5334000" y="4594225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CC0000"/>
                </a:solidFill>
              </a:rPr>
              <a:t>-</a:t>
            </a:r>
            <a:r>
              <a:rPr lang="en-US" sz="2800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5486400" y="5203825"/>
            <a:ext cx="228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5410200" y="50927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9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7010400" y="4441825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CC0000"/>
                </a:solidFill>
              </a:rPr>
              <a:t>-</a:t>
            </a:r>
            <a:r>
              <a:rPr lang="en-US" sz="2800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7239000" y="5127625"/>
            <a:ext cx="228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7162800" y="506571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14369" name="TextBox 43"/>
          <p:cNvSpPr txBox="1">
            <a:spLocks noChangeArrowheads="1"/>
          </p:cNvSpPr>
          <p:nvPr/>
        </p:nvSpPr>
        <p:spPr bwMode="auto">
          <a:xfrm>
            <a:off x="76200" y="0"/>
            <a:ext cx="13398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90"/>
                </a:solidFill>
              </a:rPr>
              <a:t>Ex. 2) </a:t>
            </a:r>
          </a:p>
        </p:txBody>
      </p:sp>
      <p:pic>
        <p:nvPicPr>
          <p:cNvPr id="14370" name="Picture 33" descr="tmp4659.tmp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198" grpId="0" autoUpdateAnimBg="0"/>
      <p:bldP spid="8199" grpId="0" autoUpdateAnimBg="0"/>
      <p:bldP spid="8201" grpId="0" autoUpdateAnimBg="0"/>
      <p:bldP spid="8202" grpId="0" autoUpdateAnimBg="0"/>
      <p:bldP spid="8203" grpId="0" animBg="1"/>
      <p:bldP spid="8204" grpId="0" autoUpdateAnimBg="0"/>
      <p:bldP spid="8205" grpId="0" autoUpdateAnimBg="0"/>
      <p:bldP spid="8206" grpId="0" autoUpdateAnimBg="0"/>
      <p:bldP spid="8207" grpId="0" animBg="1"/>
      <p:bldP spid="8208" grpId="0" autoUpdateAnimBg="0"/>
      <p:bldP spid="8209" grpId="0" autoUpdateAnimBg="0"/>
      <p:bldP spid="8210" grpId="0" animBg="1"/>
      <p:bldP spid="8211" grpId="0" autoUpdateAnimBg="0"/>
      <p:bldP spid="8213" grpId="0" autoUpdateAnimBg="0"/>
      <p:bldP spid="8214" grpId="0" autoUpdateAnimBg="0"/>
      <p:bldP spid="8215" grpId="0" autoUpdateAnimBg="0"/>
      <p:bldP spid="8216" grpId="0" autoUpdateAnimBg="0"/>
      <p:bldP spid="8219" grpId="0" autoUpdateAnimBg="0"/>
      <p:bldP spid="8220" grpId="0" autoUpdateAnimBg="0"/>
      <p:bldP spid="8221" grpId="0" autoUpdateAnimBg="0"/>
      <p:bldP spid="8222" grpId="0" animBg="1"/>
      <p:bldP spid="8223" grpId="0" autoUpdateAnimBg="0"/>
      <p:bldP spid="8224" grpId="0" autoUpdateAnimBg="0"/>
      <p:bldP spid="8225" grpId="0" autoUpdateAnimBg="0"/>
      <p:bldP spid="8226" grpId="0" autoUpdateAnimBg="0"/>
      <p:bldP spid="8227" grpId="0" animBg="1"/>
      <p:bldP spid="8228" grpId="0" autoUpdateAnimBg="0"/>
      <p:bldP spid="8229" grpId="0" autoUpdateAnimBg="0"/>
      <p:bldP spid="8230" grpId="0" animBg="1"/>
      <p:bldP spid="823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1029"/>
          <p:cNvSpPr txBox="1">
            <a:spLocks noChangeArrowheads="1"/>
          </p:cNvSpPr>
          <p:nvPr/>
        </p:nvSpPr>
        <p:spPr bwMode="auto">
          <a:xfrm>
            <a:off x="533400" y="1143000"/>
            <a:ext cx="850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0"/>
                </a:solidFill>
              </a:rPr>
              <a:t>Find the slope and y-intercept of the following linear equations:</a:t>
            </a:r>
          </a:p>
        </p:txBody>
      </p:sp>
      <p:sp>
        <p:nvSpPr>
          <p:cNvPr id="27654" name="Text Box 1030"/>
          <p:cNvSpPr txBox="1">
            <a:spLocks noChangeArrowheads="1"/>
          </p:cNvSpPr>
          <p:nvPr/>
        </p:nvSpPr>
        <p:spPr bwMode="auto">
          <a:xfrm>
            <a:off x="517525" y="1895475"/>
            <a:ext cx="19986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5) y </a:t>
            </a:r>
            <a:r>
              <a:rPr lang="en-US" sz="2800" b="1"/>
              <a:t>=</a:t>
            </a:r>
            <a:r>
              <a:rPr lang="en-US" sz="2800"/>
              <a:t> -x + 2</a:t>
            </a:r>
            <a:endParaRPr lang="en-US"/>
          </a:p>
        </p:txBody>
      </p:sp>
      <p:sp>
        <p:nvSpPr>
          <p:cNvPr id="27655" name="Text Box 1031"/>
          <p:cNvSpPr txBox="1">
            <a:spLocks noChangeArrowheads="1"/>
          </p:cNvSpPr>
          <p:nvPr/>
        </p:nvSpPr>
        <p:spPr bwMode="auto">
          <a:xfrm>
            <a:off x="4648200" y="1981200"/>
            <a:ext cx="484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6)</a:t>
            </a:r>
            <a:endParaRPr lang="en-US"/>
          </a:p>
        </p:txBody>
      </p:sp>
      <p:sp>
        <p:nvSpPr>
          <p:cNvPr id="27669" name="Text Box 1045"/>
          <p:cNvSpPr txBox="1">
            <a:spLocks noChangeArrowheads="1"/>
          </p:cNvSpPr>
          <p:nvPr/>
        </p:nvSpPr>
        <p:spPr bwMode="auto">
          <a:xfrm>
            <a:off x="990600" y="2360613"/>
            <a:ext cx="1138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m </a:t>
            </a:r>
            <a:r>
              <a:rPr lang="en-US" sz="2800" b="1">
                <a:solidFill>
                  <a:srgbClr val="CC0000"/>
                </a:solidFill>
              </a:rPr>
              <a:t>=</a:t>
            </a:r>
            <a:r>
              <a:rPr lang="en-US" sz="2800">
                <a:solidFill>
                  <a:srgbClr val="CC0000"/>
                </a:solidFill>
              </a:rPr>
              <a:t> -1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27670" name="Text Box 1046"/>
          <p:cNvSpPr txBox="1">
            <a:spLocks noChangeArrowheads="1"/>
          </p:cNvSpPr>
          <p:nvPr/>
        </p:nvSpPr>
        <p:spPr bwMode="auto">
          <a:xfrm>
            <a:off x="2193925" y="2362200"/>
            <a:ext cx="920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b </a:t>
            </a:r>
            <a:r>
              <a:rPr lang="en-US" sz="2800" b="1">
                <a:solidFill>
                  <a:srgbClr val="CC0000"/>
                </a:solidFill>
              </a:rPr>
              <a:t>=</a:t>
            </a:r>
            <a:r>
              <a:rPr lang="en-US" sz="2800">
                <a:solidFill>
                  <a:srgbClr val="CC0000"/>
                </a:solidFill>
              </a:rPr>
              <a:t> 2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27671" name="Text Box 1047"/>
          <p:cNvSpPr txBox="1">
            <a:spLocks noChangeArrowheads="1"/>
          </p:cNvSpPr>
          <p:nvPr/>
        </p:nvSpPr>
        <p:spPr bwMode="auto">
          <a:xfrm>
            <a:off x="5181600" y="2819400"/>
            <a:ext cx="75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m </a:t>
            </a:r>
            <a:r>
              <a:rPr lang="en-US" sz="2800" b="1">
                <a:solidFill>
                  <a:srgbClr val="CC0000"/>
                </a:solidFill>
              </a:rPr>
              <a:t>=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27672" name="Text Box 1048"/>
          <p:cNvSpPr txBox="1">
            <a:spLocks noChangeArrowheads="1"/>
          </p:cNvSpPr>
          <p:nvPr/>
        </p:nvSpPr>
        <p:spPr bwMode="auto">
          <a:xfrm>
            <a:off x="6705600" y="2819400"/>
            <a:ext cx="654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b </a:t>
            </a:r>
            <a:r>
              <a:rPr lang="en-US" sz="2800" b="1">
                <a:solidFill>
                  <a:srgbClr val="CC0000"/>
                </a:solidFill>
              </a:rPr>
              <a:t>=</a:t>
            </a:r>
            <a:endParaRPr lang="en-US">
              <a:solidFill>
                <a:srgbClr val="CC0000"/>
              </a:solidFill>
            </a:endParaRPr>
          </a:p>
        </p:txBody>
      </p:sp>
      <p:graphicFrame>
        <p:nvGraphicFramePr>
          <p:cNvPr id="27690" name="Object 1066"/>
          <p:cNvGraphicFramePr>
            <a:graphicFrameLocks noChangeAspect="1"/>
          </p:cNvGraphicFramePr>
          <p:nvPr/>
        </p:nvGraphicFramePr>
        <p:xfrm>
          <a:off x="5257800" y="1752600"/>
          <a:ext cx="1600200" cy="1033463"/>
        </p:xfrm>
        <a:graphic>
          <a:graphicData uri="http://schemas.openxmlformats.org/presentationml/2006/ole">
            <p:oleObj spid="_x0000_s2050" name="Equation" r:id="rId3" imgW="609600" imgH="393700" progId="Equation.DSMT4">
              <p:embed/>
            </p:oleObj>
          </a:graphicData>
        </a:graphic>
      </p:graphicFrame>
      <p:graphicFrame>
        <p:nvGraphicFramePr>
          <p:cNvPr id="27691" name="Object 1067"/>
          <p:cNvGraphicFramePr>
            <a:graphicFrameLocks noChangeAspect="1"/>
          </p:cNvGraphicFramePr>
          <p:nvPr/>
        </p:nvGraphicFramePr>
        <p:xfrm>
          <a:off x="5943600" y="2797175"/>
          <a:ext cx="1662113" cy="668338"/>
        </p:xfrm>
        <a:graphic>
          <a:graphicData uri="http://schemas.openxmlformats.org/presentationml/2006/ole">
            <p:oleObj spid="_x0000_s2051" name="Equation" r:id="rId4" imgW="977900" imgH="393700" progId="Equation.DSMT4">
              <p:embed/>
            </p:oleObj>
          </a:graphicData>
        </a:graphic>
      </p:graphicFrame>
      <p:sp>
        <p:nvSpPr>
          <p:cNvPr id="2059" name="TextBox 15"/>
          <p:cNvSpPr txBox="1">
            <a:spLocks noChangeArrowheads="1"/>
          </p:cNvSpPr>
          <p:nvPr/>
        </p:nvSpPr>
        <p:spPr bwMode="auto">
          <a:xfrm>
            <a:off x="0" y="-14288"/>
            <a:ext cx="13382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90"/>
                </a:solidFill>
              </a:rPr>
              <a:t>Ex. 2) </a:t>
            </a:r>
          </a:p>
        </p:txBody>
      </p:sp>
      <p:pic>
        <p:nvPicPr>
          <p:cNvPr id="2060" name="Picture 11" descr="tmp4659.tmp"/>
          <p:cNvPicPr>
            <a:picLocks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utoUpdateAnimBg="0"/>
      <p:bldP spid="27654" grpId="0" autoUpdateAnimBg="0"/>
      <p:bldP spid="27655" grpId="0" autoUpdateAnimBg="0"/>
      <p:bldP spid="27669" grpId="0" autoUpdateAnimBg="0"/>
      <p:bldP spid="27670" grpId="0" autoUpdateAnimBg="0"/>
      <p:bldP spid="27671" grpId="0" autoUpdateAnimBg="0"/>
      <p:bldP spid="2767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981200" y="762000"/>
            <a:ext cx="50339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000090"/>
                </a:solidFill>
              </a:rPr>
              <a:t>Write in slope intercept form. </a:t>
            </a: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517525" y="2162175"/>
            <a:ext cx="2852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    m </a:t>
            </a:r>
            <a:r>
              <a:rPr lang="en-US" sz="3200" b="1"/>
              <a:t>=</a:t>
            </a:r>
            <a:r>
              <a:rPr lang="en-US" sz="3200"/>
              <a:t> 2,  b </a:t>
            </a:r>
            <a:r>
              <a:rPr lang="en-US" sz="3200" b="1"/>
              <a:t>=</a:t>
            </a:r>
            <a:r>
              <a:rPr lang="en-US" sz="3200"/>
              <a:t> -3</a:t>
            </a: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33400" y="3489325"/>
            <a:ext cx="28178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200"/>
          </a:p>
          <a:p>
            <a:r>
              <a:rPr lang="en-US" sz="3200"/>
              <a:t>   m </a:t>
            </a:r>
            <a:r>
              <a:rPr lang="en-US" sz="3200" b="1"/>
              <a:t>=  </a:t>
            </a:r>
            <a:r>
              <a:rPr lang="en-US" sz="3200"/>
              <a:t>    , b </a:t>
            </a:r>
            <a:r>
              <a:rPr lang="en-US" sz="3200" b="1"/>
              <a:t>=</a:t>
            </a:r>
            <a:r>
              <a:rPr lang="en-US" sz="3200"/>
              <a:t> 5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1828800" y="3733800"/>
          <a:ext cx="401638" cy="1046163"/>
        </p:xfrm>
        <a:graphic>
          <a:graphicData uri="http://schemas.openxmlformats.org/presentationml/2006/ole">
            <p:oleObj spid="_x0000_s3074" name="Worksheet Builder Equation" r:id="rId3" imgW="152400" imgH="393700" progId="Equation">
              <p:embed/>
            </p:oleObj>
          </a:graphicData>
        </a:graphic>
      </p:graphicFrame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5078413" y="2162175"/>
            <a:ext cx="27162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    m </a:t>
            </a:r>
            <a:r>
              <a:rPr lang="en-US" sz="3200" b="1"/>
              <a:t>=</a:t>
            </a:r>
            <a:r>
              <a:rPr lang="en-US" sz="3200"/>
              <a:t> 0,  b </a:t>
            </a:r>
            <a:r>
              <a:rPr lang="en-US" sz="3200" b="1"/>
              <a:t>=</a:t>
            </a:r>
            <a:r>
              <a:rPr lang="en-US" sz="3200"/>
              <a:t> 6</a:t>
            </a:r>
          </a:p>
        </p:txBody>
      </p:sp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5105400" y="4038600"/>
            <a:ext cx="292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    m </a:t>
            </a:r>
            <a:r>
              <a:rPr lang="en-US" sz="3200" b="1"/>
              <a:t>=  </a:t>
            </a:r>
            <a:r>
              <a:rPr lang="en-US" sz="3200"/>
              <a:t>    , b </a:t>
            </a:r>
            <a:r>
              <a:rPr lang="en-US" sz="3200" b="1"/>
              <a:t>=</a:t>
            </a:r>
            <a:r>
              <a:rPr lang="en-US" sz="3200"/>
              <a:t> 0</a:t>
            </a:r>
          </a:p>
        </p:txBody>
      </p:sp>
      <p:graphicFrame>
        <p:nvGraphicFramePr>
          <p:cNvPr id="3075" name="Object 12"/>
          <p:cNvGraphicFramePr>
            <a:graphicFrameLocks noChangeAspect="1"/>
          </p:cNvGraphicFramePr>
          <p:nvPr/>
        </p:nvGraphicFramePr>
        <p:xfrm>
          <a:off x="6248400" y="3733800"/>
          <a:ext cx="671513" cy="1046163"/>
        </p:xfrm>
        <a:graphic>
          <a:graphicData uri="http://schemas.openxmlformats.org/presentationml/2006/ole">
            <p:oleObj spid="_x0000_s3075" name="Worksheet Builder Equation" r:id="rId4" imgW="254000" imgH="393700" progId="Equation">
              <p:embed/>
            </p:oleObj>
          </a:graphicData>
        </a:graphic>
      </p:graphicFrame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2438400" y="2686050"/>
            <a:ext cx="177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00"/>
                </a:solidFill>
              </a:rPr>
              <a:t>y </a:t>
            </a:r>
            <a:r>
              <a:rPr lang="en-US" sz="3200" b="1">
                <a:solidFill>
                  <a:srgbClr val="CC0000"/>
                </a:solidFill>
              </a:rPr>
              <a:t>=</a:t>
            </a:r>
            <a:r>
              <a:rPr lang="en-US" sz="3200">
                <a:solidFill>
                  <a:srgbClr val="CC0000"/>
                </a:solidFill>
              </a:rPr>
              <a:t> 2x </a:t>
            </a:r>
            <a:r>
              <a:rPr lang="en-US" sz="3200" b="1">
                <a:solidFill>
                  <a:srgbClr val="CC0000"/>
                </a:solidFill>
              </a:rPr>
              <a:t>-</a:t>
            </a:r>
            <a:r>
              <a:rPr lang="en-US" sz="3200">
                <a:solidFill>
                  <a:srgbClr val="CC0000"/>
                </a:solidFill>
              </a:rPr>
              <a:t> 3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7432675" y="2679700"/>
            <a:ext cx="1025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00"/>
                </a:solidFill>
              </a:rPr>
              <a:t>y </a:t>
            </a:r>
            <a:r>
              <a:rPr lang="en-US" sz="3200" b="1">
                <a:solidFill>
                  <a:srgbClr val="CC0000"/>
                </a:solidFill>
              </a:rPr>
              <a:t>=</a:t>
            </a:r>
            <a:r>
              <a:rPr lang="en-US" sz="3200">
                <a:solidFill>
                  <a:srgbClr val="CC0000"/>
                </a:solidFill>
              </a:rPr>
              <a:t> 6</a:t>
            </a:r>
          </a:p>
        </p:txBody>
      </p:sp>
      <p:sp>
        <p:nvSpPr>
          <p:cNvPr id="3083" name="TextBox 19"/>
          <p:cNvSpPr txBox="1">
            <a:spLocks noChangeArrowheads="1"/>
          </p:cNvSpPr>
          <p:nvPr/>
        </p:nvSpPr>
        <p:spPr bwMode="auto">
          <a:xfrm>
            <a:off x="0" y="-14288"/>
            <a:ext cx="13382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90"/>
                </a:solidFill>
              </a:rPr>
              <a:t>Ex. 3) </a:t>
            </a:r>
          </a:p>
        </p:txBody>
      </p:sp>
      <p:pic>
        <p:nvPicPr>
          <p:cNvPr id="3084" name="Picture 11" descr="tmp4659.tmp"/>
          <p:cNvPicPr>
            <a:picLocks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0" grpId="0" autoUpdateAnimBg="0"/>
      <p:bldP spid="9233" grpId="0" autoUpdateAnimBg="0"/>
    </p:bldLst>
  </p:timing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400080"/>
      </a:accent2>
      <a:accent3>
        <a:srgbClr val="FFFFE2"/>
      </a:accent3>
      <a:accent4>
        <a:srgbClr val="000000"/>
      </a:accent4>
      <a:accent5>
        <a:srgbClr val="ADCAAD"/>
      </a:accent5>
      <a:accent6>
        <a:srgbClr val="390073"/>
      </a:accent6>
      <a:hlink>
        <a:srgbClr val="0033CC"/>
      </a:hlink>
      <a:folHlink>
        <a:srgbClr val="FFCC66"/>
      </a:folHlink>
    </a:clrScheme>
    <a:fontScheme name="Blank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554</Words>
  <Application>Microsoft Office PowerPoint</Application>
  <PresentationFormat>On-screen Show (4:3)</PresentationFormat>
  <Paragraphs>132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Times New Roman</vt:lpstr>
      <vt:lpstr>ＭＳ Ｐゴシック</vt:lpstr>
      <vt:lpstr>Arial</vt:lpstr>
      <vt:lpstr>Calibri</vt:lpstr>
      <vt:lpstr>Papyrus</vt:lpstr>
      <vt:lpstr>Blank</vt:lpstr>
      <vt:lpstr>Office Theme</vt:lpstr>
      <vt:lpstr>MathType 5.0 Equation</vt:lpstr>
      <vt:lpstr>Worksheet Builder Equation</vt:lpstr>
      <vt:lpstr>Microsoft Equation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Jim's Math Class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Wenk</dc:creator>
  <cp:lastModifiedBy>RPatterson</cp:lastModifiedBy>
  <cp:revision>28</cp:revision>
  <cp:lastPrinted>2005-10-10T13:06:00Z</cp:lastPrinted>
  <dcterms:created xsi:type="dcterms:W3CDTF">2002-10-23T14:44:28Z</dcterms:created>
  <dcterms:modified xsi:type="dcterms:W3CDTF">2013-11-07T21:33:47Z</dcterms:modified>
</cp:coreProperties>
</file>